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8" r:id="rId10"/>
    <p:sldId id="267" r:id="rId11"/>
    <p:sldId id="263" r:id="rId12"/>
    <p:sldId id="269" r:id="rId13"/>
    <p:sldId id="270" r:id="rId14"/>
    <p:sldId id="271" r:id="rId15"/>
    <p:sldId id="272" r:id="rId16"/>
    <p:sldId id="274" r:id="rId17"/>
    <p:sldId id="276" r:id="rId18"/>
    <p:sldId id="287" r:id="rId19"/>
    <p:sldId id="278" r:id="rId20"/>
    <p:sldId id="279" r:id="rId21"/>
    <p:sldId id="280" r:id="rId22"/>
    <p:sldId id="281" r:id="rId23"/>
    <p:sldId id="305" r:id="rId24"/>
    <p:sldId id="283" r:id="rId25"/>
    <p:sldId id="286" r:id="rId26"/>
    <p:sldId id="285" r:id="rId27"/>
    <p:sldId id="288" r:id="rId28"/>
    <p:sldId id="290" r:id="rId29"/>
    <p:sldId id="291" r:id="rId30"/>
    <p:sldId id="292" r:id="rId31"/>
    <p:sldId id="293" r:id="rId32"/>
    <p:sldId id="295" r:id="rId33"/>
    <p:sldId id="294" r:id="rId34"/>
    <p:sldId id="296" r:id="rId35"/>
    <p:sldId id="297" r:id="rId36"/>
    <p:sldId id="299" r:id="rId37"/>
    <p:sldId id="300" r:id="rId38"/>
    <p:sldId id="302" r:id="rId39"/>
    <p:sldId id="303" r:id="rId40"/>
    <p:sldId id="304" r:id="rId41"/>
    <p:sldId id="307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10"/>
    <p:restoredTop sz="72903"/>
  </p:normalViewPr>
  <p:slideViewPr>
    <p:cSldViewPr snapToObjects="1">
      <p:cViewPr>
        <p:scale>
          <a:sx n="95" d="100"/>
          <a:sy n="95" d="100"/>
        </p:scale>
        <p:origin x="1920" y="144"/>
      </p:cViewPr>
      <p:guideLst>
        <p:guide orient="horz" pos="2160"/>
        <p:guide pos="288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D0EBB-8348-884D-AF9A-7F1F43576F87}" type="datetimeFigureOut">
              <a:rPr lang="en-US" smtClean="0"/>
              <a:t>7/29/17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4A89-4506-4041-96DA-0AF51A69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0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45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8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3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4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73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6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58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6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8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1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7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00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6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3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4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83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59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54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9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9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86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31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3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66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85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9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6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65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6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4A89-4506-4041-96DA-0AF51A693B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1EB5-F130-E641-87C0-7E5DE24F0D6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6B9A-74ED-5643-AEA2-41353E4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4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1131507"/>
            <a:ext cx="8211312" cy="1309941"/>
          </a:xfrm>
        </p:spPr>
        <p:txBody>
          <a:bodyPr anchor="t">
            <a:normAutofit/>
          </a:bodyPr>
          <a:lstStyle/>
          <a:p>
            <a:r>
              <a:rPr lang="en-US" sz="3600" b="1" dirty="0" smtClean="0"/>
              <a:t>Navigating ellipsis structures in memory:</a:t>
            </a:r>
            <a:br>
              <a:rPr lang="en-US" sz="3600" b="1" dirty="0" smtClean="0"/>
            </a:br>
            <a:r>
              <a:rPr lang="en-US" sz="3600" b="1" dirty="0" smtClean="0"/>
              <a:t>New insights from computational modeling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21608" y="3859227"/>
            <a:ext cx="49560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 smtClean="0"/>
              <a:t>Dan Parker</a:t>
            </a:r>
          </a:p>
          <a:p>
            <a:pPr algn="r"/>
            <a:r>
              <a:rPr lang="en-US" sz="2000" dirty="0" smtClean="0"/>
              <a:t>Linguistics Program</a:t>
            </a:r>
          </a:p>
          <a:p>
            <a:pPr algn="r"/>
            <a:r>
              <a:rPr lang="en-US" sz="2000" dirty="0" smtClean="0"/>
              <a:t>Computational &amp; Experimental Linguistics Lab</a:t>
            </a:r>
          </a:p>
          <a:p>
            <a:pPr algn="r"/>
            <a:r>
              <a:rPr lang="en-US" sz="2000" dirty="0" smtClean="0"/>
              <a:t>College of William &amp; Mary</a:t>
            </a:r>
          </a:p>
          <a:p>
            <a:pPr algn="r"/>
            <a:endParaRPr lang="en-US" sz="2000" dirty="0"/>
          </a:p>
          <a:p>
            <a:pPr algn="r"/>
            <a:endParaRPr lang="en-US" sz="2000" dirty="0" smtClean="0"/>
          </a:p>
          <a:p>
            <a:pPr algn="r"/>
            <a:r>
              <a:rPr lang="en-US" sz="2000" dirty="0" err="1" smtClean="0"/>
              <a:t>dparker@wm.edu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4" y="3859227"/>
            <a:ext cx="2242132" cy="22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705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derivation from </a:t>
            </a:r>
            <a:r>
              <a:rPr lang="en-US" sz="2400" b="1" dirty="0" err="1" smtClean="0"/>
              <a:t>Arregui</a:t>
            </a:r>
            <a:r>
              <a:rPr lang="en-US" sz="2400" b="1" dirty="0" smtClean="0"/>
              <a:t> et al., 2006: Gerunds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906790"/>
            <a:ext cx="85568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Cline reflects amount of </a:t>
            </a:r>
            <a:r>
              <a:rPr lang="en-US" sz="2000" b="1" i="1" dirty="0" smtClean="0"/>
              <a:t>repair</a:t>
            </a:r>
            <a:r>
              <a:rPr lang="en-US" sz="2000" dirty="0" smtClean="0"/>
              <a:t> work</a:t>
            </a:r>
          </a:p>
          <a:p>
            <a:endParaRPr lang="en-US" sz="2000" b="1" u="sng" dirty="0"/>
          </a:p>
          <a:p>
            <a:r>
              <a:rPr lang="en-US" sz="2000" b="1" u="sng" dirty="0" smtClean="0"/>
              <a:t>Verbal Gerunds &gt; Nominal Gerunds</a:t>
            </a:r>
          </a:p>
          <a:p>
            <a:pPr>
              <a:tabLst>
                <a:tab pos="333375" algn="l"/>
              </a:tabLst>
            </a:pPr>
            <a:r>
              <a:rPr lang="en-US" sz="2000" b="1" dirty="0" smtClean="0"/>
              <a:t>VG: </a:t>
            </a:r>
            <a:r>
              <a:rPr lang="en-US" sz="2000" dirty="0" smtClean="0"/>
              <a:t>Singing arias tomorrow night will be difficult, but Maria will.</a:t>
            </a:r>
            <a:r>
              <a:rPr lang="en-US" sz="2000" dirty="0"/>
              <a:t>	</a:t>
            </a:r>
            <a:endParaRPr lang="en-US" sz="2000" dirty="0" smtClean="0"/>
          </a:p>
          <a:p>
            <a:pPr>
              <a:tabLst>
                <a:tab pos="333375" algn="l"/>
              </a:tabLst>
            </a:pPr>
            <a:r>
              <a:rPr lang="en-US" sz="2000" b="1" dirty="0" smtClean="0"/>
              <a:t>NG: </a:t>
            </a:r>
            <a:r>
              <a:rPr lang="en-US" sz="2000" dirty="0" smtClean="0"/>
              <a:t>Tomorrow night’s singing of the arias will be difficult, but Maria will</a:t>
            </a:r>
          </a:p>
          <a:p>
            <a:pPr>
              <a:tabLst>
                <a:tab pos="333375" algn="l"/>
              </a:tabLst>
            </a:pPr>
            <a:endParaRPr lang="en-US" sz="2000" dirty="0"/>
          </a:p>
          <a:p>
            <a:pPr>
              <a:tabLst>
                <a:tab pos="333375" algn="l"/>
              </a:tabLst>
            </a:pPr>
            <a:endParaRPr lang="en-US" sz="2000" dirty="0" smtClean="0"/>
          </a:p>
          <a:p>
            <a:pPr>
              <a:tabLst>
                <a:tab pos="333375" algn="l"/>
              </a:tabLst>
            </a:pPr>
            <a:r>
              <a:rPr lang="en-US" sz="2000" b="1" dirty="0" smtClean="0"/>
              <a:t>Critical observation: </a:t>
            </a:r>
            <a:r>
              <a:rPr lang="en-US" sz="2000" dirty="0" smtClean="0"/>
              <a:t>A VP exists in the antecedent for VG, but not for NG</a:t>
            </a:r>
          </a:p>
          <a:p>
            <a:pPr>
              <a:tabLst>
                <a:tab pos="333375" algn="l"/>
              </a:tabLst>
            </a:pPr>
            <a:endParaRPr lang="en-US" sz="2000" dirty="0"/>
          </a:p>
          <a:p>
            <a:pPr>
              <a:tabLst>
                <a:tab pos="333375" algn="l"/>
              </a:tabLst>
            </a:pPr>
            <a:r>
              <a:rPr lang="en-US" sz="2000" b="1" dirty="0" smtClean="0"/>
              <a:t>Repair hypothesis: </a:t>
            </a:r>
            <a:r>
              <a:rPr lang="en-US" sz="2000" dirty="0" smtClean="0"/>
              <a:t>Restructure </a:t>
            </a:r>
            <a:r>
              <a:rPr lang="en-US" sz="2000" dirty="0"/>
              <a:t>antecedent into a syntactically matching form </a:t>
            </a:r>
            <a:endParaRPr lang="en-US" sz="2000" b="1" dirty="0" smtClean="0"/>
          </a:p>
          <a:p>
            <a:pPr>
              <a:tabLst>
                <a:tab pos="333375" algn="l"/>
              </a:tabLst>
            </a:pPr>
            <a:endParaRPr lang="en-US" sz="2000" b="1" dirty="0"/>
          </a:p>
          <a:p>
            <a:pPr>
              <a:tabLst>
                <a:tab pos="333375" algn="l"/>
              </a:tabLst>
            </a:pPr>
            <a:r>
              <a:rPr lang="en-US" sz="2000" dirty="0" smtClean="0"/>
              <a:t>Restructuring VP antecedent from a VG is easier than manufacturing a VP antecedent from scratch using a 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48600" y="922223"/>
            <a:ext cx="117801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smtClean="0"/>
              <a:t>1-5 Likert</a:t>
            </a:r>
          </a:p>
          <a:p>
            <a:pPr algn="ctr"/>
            <a:r>
              <a:rPr lang="en-US" sz="2000" b="1" u="sng" dirty="0" smtClean="0"/>
              <a:t>Rating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3.5</a:t>
            </a:r>
          </a:p>
          <a:p>
            <a:pPr algn="ctr"/>
            <a:r>
              <a:rPr lang="en-US" sz="2000" dirty="0" smtClean="0"/>
              <a:t>2.8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945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4233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do these accounts get us?</a:t>
            </a:r>
            <a:endParaRPr lang="en-US" sz="2400" u="sng" dirty="0" smtClean="0"/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Careful judgment studies inform linguistic theory in 3 ways:</a:t>
            </a:r>
          </a:p>
          <a:p>
            <a:endParaRPr lang="en-US" sz="2000" dirty="0"/>
          </a:p>
          <a:p>
            <a:r>
              <a:rPr lang="en-US" sz="2000" b="1" dirty="0" smtClean="0"/>
              <a:t>Representation: </a:t>
            </a:r>
            <a:r>
              <a:rPr lang="en-US" sz="2000" dirty="0" smtClean="0"/>
              <a:t>sensitivity to syntactic distinctions suggests that ellipsis requires a syntactic antecedent (e.g., rather than a semantic one)</a:t>
            </a:r>
          </a:p>
          <a:p>
            <a:endParaRPr lang="en-US" sz="2000" b="1" dirty="0"/>
          </a:p>
          <a:p>
            <a:r>
              <a:rPr lang="en-US" sz="2000" b="1" dirty="0" smtClean="0"/>
              <a:t>Processing: </a:t>
            </a:r>
            <a:r>
              <a:rPr lang="en-US" sz="2000" dirty="0" smtClean="0"/>
              <a:t>Acceptability cline motivates special class of parser-specific rules</a:t>
            </a:r>
          </a:p>
          <a:p>
            <a:endParaRPr lang="en-US" sz="2000" b="1" dirty="0"/>
          </a:p>
          <a:p>
            <a:r>
              <a:rPr lang="en-US" sz="2000" b="1" dirty="0" smtClean="0"/>
              <a:t>Architecture:</a:t>
            </a:r>
            <a:r>
              <a:rPr lang="en-US" sz="2000" dirty="0" smtClean="0"/>
              <a:t> Parser-specific rules reinforce grammar-parser distinction              (i.e., separate structure-building systems for grammar and parser)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866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06790"/>
            <a:ext cx="85568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Existing accounts of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New proposal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Experiment to confirm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Computational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Results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Discussion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728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4137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Revisiting previous conclusions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reasons to revisit conclusions</a:t>
            </a:r>
          </a:p>
          <a:p>
            <a:pPr marL="342900" indent="-342900">
              <a:buFont typeface="Arial" charset="0"/>
              <a:buChar char="•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Difficult to distinguish existing accounts of acceptability cline</a:t>
            </a: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All appeal to parser-specific operations and make same predictions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/>
              <a:t>Experimental findings for ellipsis resemble findings for other dependencies</a:t>
            </a:r>
          </a:p>
          <a:p>
            <a:pPr marL="342900" indent="-342900">
              <a:buFont typeface="Arial" charset="0"/>
              <a:buChar char="•"/>
            </a:pPr>
            <a:endParaRPr lang="en-US" sz="2000" b="1" dirty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Ellipsis mismatches reflect ‘acceptable ungrammaticality’ </a:t>
            </a:r>
            <a:r>
              <a:rPr lang="en-US" sz="1600" dirty="0" smtClean="0"/>
              <a:t>(</a:t>
            </a:r>
            <a:r>
              <a:rPr lang="en-US" sz="1600" dirty="0" err="1" smtClean="0"/>
              <a:t>Arregui</a:t>
            </a:r>
            <a:r>
              <a:rPr lang="en-US" sz="1600" dirty="0" smtClean="0"/>
              <a:t> et al., 2016)</a:t>
            </a:r>
          </a:p>
          <a:p>
            <a:pPr marL="800100" lvl="1" indent="-342900">
              <a:buFontTx/>
              <a:buChar char="-"/>
            </a:pP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Cases of ‘acceptable ungrammaticality’ found for range of dependencies</a:t>
            </a:r>
          </a:p>
          <a:p>
            <a:pPr marL="1257300" lvl="2" indent="-342900">
              <a:buFontTx/>
              <a:buChar char="-"/>
            </a:pP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en-US" sz="2000" b="1" dirty="0" smtClean="0"/>
              <a:t>But different conclusions are drawn about representations and processing architecture</a:t>
            </a:r>
          </a:p>
          <a:p>
            <a:pPr marL="800100" lvl="1" indent="-342900">
              <a:buFontTx/>
              <a:buChar char="-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402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2961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Agreement Attraction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</a:t>
            </a:r>
            <a:r>
              <a:rPr lang="en-US" sz="2000" dirty="0" smtClean="0"/>
              <a:t>ngrammatical subject-verb agreement treated as acceptable</a:t>
            </a:r>
          </a:p>
          <a:p>
            <a:endParaRPr lang="en-US" sz="2000" dirty="0"/>
          </a:p>
          <a:p>
            <a:endParaRPr lang="en-US" sz="2000" dirty="0" smtClean="0"/>
          </a:p>
          <a:p>
            <a:pPr algn="ctr"/>
            <a:r>
              <a:rPr lang="en-US" sz="2000" b="1" i="1" dirty="0" smtClean="0"/>
              <a:t>*</a:t>
            </a:r>
            <a:r>
              <a:rPr lang="en-US" sz="2000" b="1" i="1" dirty="0" smtClean="0">
                <a:solidFill>
                  <a:srgbClr val="FF0000"/>
                </a:solidFill>
              </a:rPr>
              <a:t>The key</a:t>
            </a:r>
            <a:r>
              <a:rPr lang="en-US" sz="2000" i="1" dirty="0" smtClean="0"/>
              <a:t> to </a:t>
            </a:r>
            <a:r>
              <a:rPr lang="en-US" sz="2000" b="1" i="1" dirty="0" smtClean="0">
                <a:solidFill>
                  <a:srgbClr val="00B0F0"/>
                </a:solidFill>
              </a:rPr>
              <a:t>the cabinets</a:t>
            </a:r>
            <a:r>
              <a:rPr lang="en-US" sz="2000" i="1" dirty="0" smtClean="0">
                <a:solidFill>
                  <a:srgbClr val="00B0F0"/>
                </a:solidFill>
              </a:rPr>
              <a:t> </a:t>
            </a:r>
            <a:r>
              <a:rPr lang="en-US" sz="2000" i="1" dirty="0" smtClean="0"/>
              <a:t>apparently </a:t>
            </a:r>
            <a:r>
              <a:rPr lang="en-US" sz="2000" b="1" i="1" dirty="0" smtClean="0"/>
              <a:t>were</a:t>
            </a:r>
            <a:r>
              <a:rPr lang="en-US" sz="2000" i="1" dirty="0" smtClean="0"/>
              <a:t> on the table. </a:t>
            </a:r>
            <a:endParaRPr lang="en-US" sz="2000" b="1" i="1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Finding: </a:t>
            </a:r>
            <a:r>
              <a:rPr lang="en-US" sz="2000" dirty="0" smtClean="0"/>
              <a:t>Increased acceptability, reduced processing disruption for ungrammatical verbs due to number-matching distractor</a:t>
            </a:r>
          </a:p>
          <a:p>
            <a:pPr marL="342900" indent="-342900">
              <a:buFont typeface="Arial" charset="0"/>
              <a:buChar char="•"/>
            </a:pPr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Often described as a ‘grammatical illusion’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Similar effects observed for anaphora, </a:t>
            </a:r>
            <a:r>
              <a:rPr lang="en-US" sz="2000" dirty="0"/>
              <a:t>C</a:t>
            </a:r>
            <a:r>
              <a:rPr lang="en-US" sz="2000" dirty="0" smtClean="0"/>
              <a:t>ase licensing, and NPIs                    </a:t>
            </a:r>
            <a:r>
              <a:rPr lang="en-US" sz="1600" dirty="0" smtClean="0"/>
              <a:t>(Parker et al., 2014, Parker &amp; Phillips, 2017, Bader et al., 2000, </a:t>
            </a:r>
            <a:r>
              <a:rPr lang="en-US" sz="1600" dirty="0" err="1" smtClean="0"/>
              <a:t>Slogget</a:t>
            </a:r>
            <a:r>
              <a:rPr lang="en-US" sz="1600" dirty="0" smtClean="0"/>
              <a:t>, 2013, </a:t>
            </a:r>
            <a:r>
              <a:rPr lang="en-US" sz="1600" dirty="0" err="1" smtClean="0"/>
              <a:t>Vasishth</a:t>
            </a:r>
            <a:r>
              <a:rPr lang="en-US" sz="1600" dirty="0" smtClean="0"/>
              <a:t> et al., 2008, Parker &amp; Phillips, 2016)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38452" y="6172200"/>
            <a:ext cx="5800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(</a:t>
            </a:r>
            <a:r>
              <a:rPr lang="en-US" sz="1600" dirty="0" err="1" smtClean="0"/>
              <a:t>Pearlmutter</a:t>
            </a:r>
            <a:r>
              <a:rPr lang="en-US" sz="1600" dirty="0" smtClean="0"/>
              <a:t> et al., 1999; Wagers et al., 2009)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64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Leading account: </a:t>
            </a:r>
            <a:r>
              <a:rPr lang="en-US" sz="2000" dirty="0" smtClean="0"/>
              <a:t>Attraction reflects noisy memory retrieval mechanisms          </a:t>
            </a:r>
            <a:r>
              <a:rPr lang="en-US" sz="1600" dirty="0" smtClean="0"/>
              <a:t>(Wagers et al., 2009)</a:t>
            </a:r>
          </a:p>
          <a:p>
            <a:endParaRPr lang="en-US" sz="2000" dirty="0"/>
          </a:p>
          <a:p>
            <a:r>
              <a:rPr lang="en-US" sz="2000" dirty="0" smtClean="0"/>
              <a:t>Much evidence showing that syntactic dependencies are formed during comprehension using a </a:t>
            </a:r>
            <a:r>
              <a:rPr lang="en-US" sz="2000" b="1" i="1" dirty="0" smtClean="0"/>
              <a:t>parallel, cue-guided retrieval mechanism                         </a:t>
            </a:r>
            <a:r>
              <a:rPr lang="en-US" sz="1600" dirty="0" smtClean="0"/>
              <a:t>(</a:t>
            </a:r>
            <a:r>
              <a:rPr lang="en-US" sz="1600" dirty="0" err="1" smtClean="0"/>
              <a:t>McElree</a:t>
            </a:r>
            <a:r>
              <a:rPr lang="en-US" sz="1600" dirty="0" smtClean="0"/>
              <a:t>, 2000, </a:t>
            </a:r>
            <a:r>
              <a:rPr lang="en-US" sz="1600" dirty="0" err="1" smtClean="0"/>
              <a:t>McElree</a:t>
            </a:r>
            <a:r>
              <a:rPr lang="en-US" sz="1600" dirty="0" smtClean="0"/>
              <a:t> et al., 2003)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642589"/>
            <a:ext cx="884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Attraction reflects interference from ‘partial matches’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Creates the illusion that agreement is licensed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771126" y="2061315"/>
            <a:ext cx="5827771" cy="2363353"/>
            <a:chOff x="1126994" y="1676400"/>
            <a:chExt cx="5827771" cy="2363353"/>
          </a:xfrm>
        </p:grpSpPr>
        <p:sp>
          <p:nvSpPr>
            <p:cNvPr id="3" name="TextBox 2"/>
            <p:cNvSpPr txBox="1"/>
            <p:nvPr/>
          </p:nvSpPr>
          <p:spPr>
            <a:xfrm>
              <a:off x="4426768" y="16764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99486" y="24384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ubject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83433" y="2438400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VP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4208" y="305315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smtClean="0"/>
                <a:t>P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endCxn id="3" idx="2"/>
            </p:cNvCxnSpPr>
            <p:nvPr/>
          </p:nvCxnSpPr>
          <p:spPr>
            <a:xfrm flipV="1">
              <a:off x="2743200" y="2045732"/>
              <a:ext cx="1828800" cy="392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4572000" y="2045732"/>
              <a:ext cx="1828800" cy="392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600200" y="2807732"/>
              <a:ext cx="1143000" cy="2454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712163" y="2807732"/>
              <a:ext cx="1143000" cy="2454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89978" y="3397901"/>
              <a:ext cx="1143000" cy="2454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801941" y="3397901"/>
              <a:ext cx="1143000" cy="2454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400800" y="2845149"/>
              <a:ext cx="0" cy="7981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26994" y="3048810"/>
              <a:ext cx="902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key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99285" y="3658752"/>
              <a:ext cx="381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to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15959" y="3667990"/>
              <a:ext cx="1335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the cabinets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2857" y="3670421"/>
              <a:ext cx="881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dirty="0" smtClean="0"/>
                <a:t>ere ...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93489" y="4773960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1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1765" y="4797824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0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9438" y="4800868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0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246897" y="4397625"/>
            <a:ext cx="3328838" cy="385201"/>
            <a:chOff x="2246897" y="4397625"/>
            <a:chExt cx="3328838" cy="385201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575735" y="4424533"/>
              <a:ext cx="0" cy="35829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246897" y="4397625"/>
              <a:ext cx="0" cy="35829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332608" y="4424532"/>
              <a:ext cx="0" cy="35829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283252" y="4453887"/>
            <a:ext cx="1512850" cy="948362"/>
            <a:chOff x="6283252" y="4453887"/>
            <a:chExt cx="1512850" cy="948362"/>
          </a:xfrm>
        </p:grpSpPr>
        <p:grpSp>
          <p:nvGrpSpPr>
            <p:cNvPr id="49" name="Group 48"/>
            <p:cNvGrpSpPr/>
            <p:nvPr/>
          </p:nvGrpSpPr>
          <p:grpSpPr>
            <a:xfrm>
              <a:off x="6536174" y="4755918"/>
              <a:ext cx="1017513" cy="646331"/>
              <a:chOff x="6541520" y="4386377"/>
              <a:chExt cx="1017513" cy="64633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541520" y="4386377"/>
                <a:ext cx="1007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+Subject</a:t>
                </a:r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+Plural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6549783" y="4431327"/>
                <a:ext cx="1009250" cy="597874"/>
                <a:chOff x="6549783" y="4431326"/>
                <a:chExt cx="1009250" cy="606819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549783" y="4431326"/>
                  <a:ext cx="152400" cy="606819"/>
                  <a:chOff x="6549783" y="4431326"/>
                  <a:chExt cx="152400" cy="606819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 flipH="1">
                    <a:off x="6549783" y="4431326"/>
                    <a:ext cx="152400" cy="0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V="1">
                    <a:off x="6549783" y="4431326"/>
                    <a:ext cx="0" cy="601382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6549783" y="5038145"/>
                    <a:ext cx="152400" cy="0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/>
                <p:cNvGrpSpPr/>
                <p:nvPr/>
              </p:nvGrpSpPr>
              <p:grpSpPr>
                <a:xfrm flipH="1">
                  <a:off x="7406633" y="4431326"/>
                  <a:ext cx="152400" cy="606819"/>
                  <a:chOff x="6549783" y="4431326"/>
                  <a:chExt cx="152400" cy="606819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6549783" y="4431326"/>
                    <a:ext cx="152400" cy="0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6549783" y="4431326"/>
                    <a:ext cx="0" cy="601382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6549783" y="5038145"/>
                    <a:ext cx="152400" cy="0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" name="Rectangle 1"/>
            <p:cNvSpPr/>
            <p:nvPr/>
          </p:nvSpPr>
          <p:spPr>
            <a:xfrm>
              <a:off x="6283252" y="4453887"/>
              <a:ext cx="1512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Retrieval cues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17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6617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Memory retrieval account of agreement attraction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7986" y="914400"/>
            <a:ext cx="8876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Attraction </a:t>
            </a:r>
            <a:r>
              <a:rPr lang="en-US" sz="2000" dirty="0" smtClean="0"/>
              <a:t>reflects grammar’s constraints </a:t>
            </a:r>
            <a:r>
              <a:rPr lang="en-US" sz="2000" dirty="0"/>
              <a:t>implemented </a:t>
            </a:r>
            <a:r>
              <a:rPr lang="en-US" sz="2000" dirty="0" smtClean="0"/>
              <a:t>using noisy retrieval system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Crucially: </a:t>
            </a:r>
            <a:r>
              <a:rPr lang="en-US" sz="2000" dirty="0" smtClean="0"/>
              <a:t>acceptable </a:t>
            </a:r>
            <a:r>
              <a:rPr lang="en-US" sz="2000" dirty="0"/>
              <a:t>ungrammaticalities </a:t>
            </a:r>
            <a:r>
              <a:rPr lang="en-US" sz="2000" dirty="0" smtClean="0"/>
              <a:t>are not taken as evidence for 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pPr marL="800100" lvl="1" indent="-342900">
              <a:buFont typeface="Arial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special parser-specific rules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distinct structure-building systems for grammar and parser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r>
              <a:rPr lang="en-US" sz="2000" dirty="0" smtClean="0"/>
              <a:t>Rather, parsing relies on a single structure-building system (grammar), embedded in a general cognitive architecture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Question: </a:t>
            </a:r>
            <a:r>
              <a:rPr lang="en-US" sz="2000" dirty="0" smtClean="0"/>
              <a:t>Can acceptable ungrammaticalities involving ellipsis be </a:t>
            </a:r>
            <a:r>
              <a:rPr lang="en-US" sz="2000" dirty="0"/>
              <a:t>explained in a similar </a:t>
            </a:r>
            <a:r>
              <a:rPr lang="en-US" sz="2000" dirty="0" smtClean="0"/>
              <a:t>fashion?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95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668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account of ungrammatical but acceptable VPE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Ellipsis </a:t>
            </a:r>
            <a:r>
              <a:rPr lang="en-US" sz="2000" dirty="0"/>
              <a:t>resolved in real-time by retrieving antecedent </a:t>
            </a:r>
            <a:r>
              <a:rPr lang="en-US" sz="2000" dirty="0" smtClean="0"/>
              <a:t>using </a:t>
            </a:r>
            <a:r>
              <a:rPr lang="en-US" sz="2000" dirty="0"/>
              <a:t>parallel, cue-based </a:t>
            </a:r>
            <a:r>
              <a:rPr lang="en-US" sz="2000" dirty="0" smtClean="0"/>
              <a:t>retrieval </a:t>
            </a:r>
            <a:r>
              <a:rPr lang="en-US" sz="1600" dirty="0" smtClean="0"/>
              <a:t>(Martin </a:t>
            </a:r>
            <a:r>
              <a:rPr lang="en-US" sz="1600" dirty="0"/>
              <a:t>&amp; </a:t>
            </a:r>
            <a:r>
              <a:rPr lang="en-US" sz="1600" dirty="0" err="1"/>
              <a:t>McElree</a:t>
            </a:r>
            <a:r>
              <a:rPr lang="en-US" sz="1600" dirty="0"/>
              <a:t>, 2008, 2009, 2011)</a:t>
            </a:r>
          </a:p>
          <a:p>
            <a:endParaRPr lang="en-US" sz="2000" b="1" dirty="0"/>
          </a:p>
          <a:p>
            <a:r>
              <a:rPr lang="en-US" sz="2000" b="1" dirty="0" smtClean="0"/>
              <a:t>Proposal: </a:t>
            </a:r>
            <a:r>
              <a:rPr lang="en-US" sz="2000" dirty="0" smtClean="0"/>
              <a:t>Acceptability cline is </a:t>
            </a:r>
            <a:r>
              <a:rPr lang="en-US" sz="2000" dirty="0"/>
              <a:t>a</a:t>
            </a:r>
            <a:r>
              <a:rPr lang="en-US" sz="2000" dirty="0" smtClean="0"/>
              <a:t> product of noisy memory access mechanisms</a:t>
            </a:r>
          </a:p>
          <a:p>
            <a:endParaRPr lang="en-US" sz="2000" dirty="0" smtClean="0"/>
          </a:p>
          <a:p>
            <a:r>
              <a:rPr lang="en-US" sz="2000" b="1" dirty="0" smtClean="0"/>
              <a:t>What this account looks like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Grammatical constraints </a:t>
            </a:r>
            <a:r>
              <a:rPr lang="en-US" sz="2000" b="1" dirty="0" smtClean="0">
                <a:sym typeface="Wingdings"/>
              </a:rPr>
              <a:t> cues: </a:t>
            </a:r>
            <a:r>
              <a:rPr lang="en-US" sz="2000" dirty="0" smtClean="0"/>
              <a:t>Identity constraints at the ellipsis site instruct retrieval mechanisms to find matching antecedent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Instructions are implemented as retrieval cues to find an antecedent with 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 specific </a:t>
            </a:r>
            <a:r>
              <a:rPr lang="en-US" sz="2000" b="1" i="1" dirty="0" smtClean="0"/>
              <a:t>features</a:t>
            </a:r>
            <a:r>
              <a:rPr lang="en-US" sz="2000" dirty="0" smtClean="0"/>
              <a:t>, e.g., matching category, voice, morphology, thematic structure, etc.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mr-IN" sz="2000" dirty="0" smtClean="0"/>
              <a:t>…</a:t>
            </a:r>
            <a:r>
              <a:rPr lang="en-US" sz="2000" dirty="0" smtClean="0"/>
              <a:t> in a specific </a:t>
            </a:r>
            <a:r>
              <a:rPr lang="en-US" sz="2000" b="1" i="1" dirty="0" smtClean="0"/>
              <a:t>position</a:t>
            </a:r>
            <a:r>
              <a:rPr lang="en-US" sz="2000" dirty="0" smtClean="0"/>
              <a:t>, e.g., matching syntactic function, level of embedding, clause structure, etc.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21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668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account of ungrammatical but acceptable VPE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Acceptability reflects overlap between retrieval cues and antecedent features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More overlap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faster retrieval and integration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improved acceptability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Assumption: </a:t>
            </a:r>
            <a:r>
              <a:rPr lang="en-US" sz="2000" dirty="0" smtClean="0"/>
              <a:t>processing time and acceptability monotonically related               </a:t>
            </a:r>
            <a:r>
              <a:rPr lang="en-US" sz="1600" dirty="0" smtClean="0"/>
              <a:t>(Kim et al., 2011; </a:t>
            </a:r>
            <a:r>
              <a:rPr lang="en-US" sz="1600" dirty="0" err="1" smtClean="0"/>
              <a:t>Arregui</a:t>
            </a:r>
            <a:r>
              <a:rPr lang="en-US" sz="1600" dirty="0" smtClean="0"/>
              <a:t> et al., 2006; see also Dillon et al., 2015)</a:t>
            </a:r>
          </a:p>
          <a:p>
            <a:pPr marL="342900" indent="-342900">
              <a:buFont typeface="Arial" charset="0"/>
              <a:buChar char="•"/>
            </a:pPr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/>
              <a:t>Proof-of-concept</a:t>
            </a:r>
            <a:r>
              <a:rPr lang="en-US" sz="2000" dirty="0"/>
              <a:t>: Use computational modeling to make proposal </a:t>
            </a:r>
            <a:r>
              <a:rPr lang="en-US" sz="2000" dirty="0" smtClean="0"/>
              <a:t>explicit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22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5568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Existing accounts of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New proposal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Experiment to confirm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Computational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Results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Discussion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232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Focus of this talk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2100" y="883164"/>
            <a:ext cx="8184613" cy="951300"/>
            <a:chOff x="292100" y="883164"/>
            <a:chExt cx="8184613" cy="951300"/>
          </a:xfrm>
        </p:grpSpPr>
        <p:sp>
          <p:nvSpPr>
            <p:cNvPr id="5" name="TextBox 4"/>
            <p:cNvSpPr txBox="1"/>
            <p:nvPr/>
          </p:nvSpPr>
          <p:spPr>
            <a:xfrm>
              <a:off x="292100" y="883164"/>
              <a:ext cx="3540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Antecedent-ellipsis mismatches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2100" y="1434354"/>
              <a:ext cx="81846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What to make of syntactic mismatches between antecedent and ellipsis site?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71439" y="2542231"/>
            <a:ext cx="2405274" cy="754964"/>
            <a:chOff x="5876964" y="2738568"/>
            <a:chExt cx="2405274" cy="75496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7416800" y="2738568"/>
              <a:ext cx="457200" cy="385632"/>
            </a:xfrm>
            <a:prstGeom prst="straightConnector1">
              <a:avLst/>
            </a:prstGeom>
            <a:ln w="31750"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876964" y="3124200"/>
              <a:ext cx="240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strike="sngStrike" dirty="0" smtClean="0"/>
                <a:t>release this information</a:t>
              </a:r>
              <a:endParaRPr lang="en-US" strike="sngStrike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2100" y="2172899"/>
            <a:ext cx="8184614" cy="1521515"/>
            <a:chOff x="292100" y="2172899"/>
            <a:chExt cx="8184614" cy="1521515"/>
          </a:xfrm>
        </p:grpSpPr>
        <p:sp>
          <p:nvSpPr>
            <p:cNvPr id="2" name="Rectangle 1"/>
            <p:cNvSpPr/>
            <p:nvPr/>
          </p:nvSpPr>
          <p:spPr>
            <a:xfrm>
              <a:off x="292100" y="2172899"/>
              <a:ext cx="81846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i="1" dirty="0"/>
                <a:t>This information </a:t>
              </a:r>
              <a:r>
                <a:rPr lang="en-US" i="1" dirty="0" smtClean="0"/>
                <a:t>could have been released </a:t>
              </a:r>
              <a:r>
                <a:rPr lang="en-US" i="1" dirty="0"/>
                <a:t>by </a:t>
              </a:r>
              <a:r>
                <a:rPr lang="en-US" i="1" dirty="0" err="1" smtClean="0"/>
                <a:t>Gorbachov</a:t>
              </a:r>
              <a:r>
                <a:rPr lang="en-US" i="1" dirty="0"/>
                <a:t>, but he chose not to ___ 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75965" y="3355860"/>
              <a:ext cx="58007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/>
                <a:t>attributed to Daniel Shore, NPR, cited in </a:t>
              </a:r>
              <a:r>
                <a:rPr lang="en-US" sz="1600" dirty="0" err="1" smtClean="0"/>
                <a:t>Hardt</a:t>
              </a:r>
              <a:r>
                <a:rPr lang="en-US" sz="1600" dirty="0" smtClean="0"/>
                <a:t> 1993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" y="4963995"/>
            <a:ext cx="8652305" cy="1570572"/>
            <a:chOff x="285468" y="4891613"/>
            <a:chExt cx="8652305" cy="1570572"/>
          </a:xfrm>
        </p:grpSpPr>
        <p:sp>
          <p:nvSpPr>
            <p:cNvPr id="12" name="TextBox 11"/>
            <p:cNvSpPr txBox="1"/>
            <p:nvPr/>
          </p:nvSpPr>
          <p:spPr>
            <a:xfrm>
              <a:off x="285468" y="4891613"/>
              <a:ext cx="47275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Experimental investigations of mismatches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468" y="5446522"/>
              <a:ext cx="865230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Mostly acceptability rating studies examining grammatical status of mismatches</a:t>
              </a:r>
            </a:p>
            <a:p>
              <a:endParaRPr lang="en-US" sz="2000" dirty="0"/>
            </a:p>
            <a:p>
              <a:r>
                <a:rPr lang="en-US" sz="2000" dirty="0" err="1" smtClean="0"/>
                <a:t>Arregui</a:t>
              </a:r>
              <a:r>
                <a:rPr lang="en-US" sz="2000" dirty="0" smtClean="0"/>
                <a:t>, Clifton, Frazier, &amp; Moulton, 2006; Kim, </a:t>
              </a:r>
              <a:r>
                <a:rPr lang="en-US" sz="2000" dirty="0" err="1" smtClean="0"/>
                <a:t>Kobele</a:t>
              </a:r>
              <a:r>
                <a:rPr lang="en-US" sz="2000" dirty="0" smtClean="0"/>
                <a:t>, Runner, &amp; Hale, 2011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2100" y="3815504"/>
            <a:ext cx="8705204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How are mismatches represented mentally? How are they processed in real time?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Can experimental and computational evidence provide any insights? </a:t>
            </a:r>
          </a:p>
        </p:txBody>
      </p:sp>
    </p:spTree>
    <p:extLst>
      <p:ext uri="{BB962C8B-B14F-4D97-AF65-F5344CB8AC3E}">
        <p14:creationId xmlns:p14="http://schemas.microsoft.com/office/powerpoint/2010/main" val="17316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629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Experimental confirmation of acceptability cline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Problem: </a:t>
            </a:r>
            <a:r>
              <a:rPr lang="en-US" sz="2000" dirty="0" smtClean="0"/>
              <a:t>Previous studies used different designs, methodologies, and items</a:t>
            </a:r>
          </a:p>
          <a:p>
            <a:endParaRPr lang="en-US" sz="2000" b="1" dirty="0">
              <a:sym typeface="Wingdings"/>
            </a:endParaRPr>
          </a:p>
          <a:p>
            <a:r>
              <a:rPr lang="en-US" sz="2000" b="1" dirty="0" smtClean="0">
                <a:sym typeface="Wingdings"/>
              </a:rPr>
              <a:t>Solution</a:t>
            </a:r>
            <a:r>
              <a:rPr lang="en-US" sz="2000" dirty="0" smtClean="0">
                <a:sym typeface="Wingdings"/>
              </a:rPr>
              <a:t>: Controlled within-participants experiment using single measure</a:t>
            </a:r>
          </a:p>
          <a:p>
            <a:endParaRPr lang="en-US" sz="2000" b="1" dirty="0"/>
          </a:p>
          <a:p>
            <a:endParaRPr lang="en-US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2131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7620000" cy="3657600"/>
          </a:xfrm>
          <a:prstGeom prst="rect">
            <a:avLst/>
          </a:prstGeom>
          <a:solidFill>
            <a:schemeClr val="bg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100" y="266700"/>
            <a:ext cx="255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 design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7912"/>
            <a:ext cx="8686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Items: </a:t>
            </a:r>
            <a:r>
              <a:rPr lang="en-US" sz="2000" dirty="0" smtClean="0"/>
              <a:t>Matching and mismatching voice, gerunds (common to all previous studies)</a:t>
            </a:r>
          </a:p>
          <a:p>
            <a:endParaRPr lang="en-US" sz="2000" dirty="0"/>
          </a:p>
          <a:p>
            <a:pPr lvl="1"/>
            <a:r>
              <a:rPr lang="en-US" sz="2000" b="1" u="sng" dirty="0" smtClean="0"/>
              <a:t>Voice match: AA &gt; PP </a:t>
            </a:r>
            <a:r>
              <a:rPr lang="en-US" sz="2000" b="1" dirty="0" smtClean="0"/>
              <a:t>	</a:t>
            </a:r>
          </a:p>
          <a:p>
            <a:pPr lvl="1"/>
            <a:r>
              <a:rPr lang="en-US" sz="2000" b="1" dirty="0" smtClean="0"/>
              <a:t>AA: </a:t>
            </a:r>
            <a:r>
              <a:rPr lang="en-US" sz="2000" dirty="0" smtClean="0"/>
              <a:t>Jill betrayed Abby, and Matt did too.</a:t>
            </a:r>
          </a:p>
          <a:p>
            <a:pPr lvl="1"/>
            <a:r>
              <a:rPr lang="en-US" sz="2000" b="1" dirty="0" smtClean="0"/>
              <a:t>PP:</a:t>
            </a:r>
            <a:r>
              <a:rPr lang="en-US" sz="2000" dirty="0" smtClean="0"/>
              <a:t> Abby was betrayed by Jill, and Matt was too.</a:t>
            </a:r>
          </a:p>
          <a:p>
            <a:pPr lvl="1"/>
            <a:endParaRPr lang="en-US" sz="2000" dirty="0"/>
          </a:p>
          <a:p>
            <a:pPr lvl="1"/>
            <a:r>
              <a:rPr lang="en-US" sz="2000" b="1" u="sng" dirty="0"/>
              <a:t>Voice </a:t>
            </a:r>
            <a:r>
              <a:rPr lang="en-US" sz="2000" b="1" u="sng" dirty="0" smtClean="0"/>
              <a:t>mismatch</a:t>
            </a:r>
            <a:r>
              <a:rPr lang="en-US" sz="2000" b="1" u="sng" dirty="0"/>
              <a:t>: </a:t>
            </a:r>
            <a:r>
              <a:rPr lang="en-US" sz="2000" b="1" u="sng" dirty="0" smtClean="0"/>
              <a:t>PA </a:t>
            </a:r>
            <a:r>
              <a:rPr lang="en-US" sz="2000" b="1" u="sng" dirty="0"/>
              <a:t>&gt; </a:t>
            </a:r>
            <a:r>
              <a:rPr lang="en-US" sz="2000" b="1" u="sng" dirty="0" smtClean="0"/>
              <a:t>AP </a:t>
            </a:r>
          </a:p>
          <a:p>
            <a:pPr lvl="1"/>
            <a:r>
              <a:rPr lang="en-US" sz="2000" b="1" dirty="0" smtClean="0"/>
              <a:t>PA</a:t>
            </a:r>
            <a:r>
              <a:rPr lang="en-US" sz="2000" b="1" dirty="0"/>
              <a:t>: </a:t>
            </a:r>
            <a:r>
              <a:rPr lang="en-US" sz="2000" dirty="0"/>
              <a:t>Jill </a:t>
            </a:r>
            <a:r>
              <a:rPr lang="en-US" sz="2000" dirty="0" smtClean="0"/>
              <a:t>was betrayed by Abby</a:t>
            </a:r>
            <a:r>
              <a:rPr lang="en-US" sz="2000" dirty="0"/>
              <a:t>, and Matt did too.</a:t>
            </a:r>
          </a:p>
          <a:p>
            <a:pPr lvl="1"/>
            <a:r>
              <a:rPr lang="en-US" sz="2000" b="1" dirty="0"/>
              <a:t>A</a:t>
            </a:r>
            <a:r>
              <a:rPr lang="en-US" sz="2000" b="1" dirty="0" smtClean="0"/>
              <a:t>P</a:t>
            </a:r>
            <a:r>
              <a:rPr lang="en-US" sz="2000" b="1" dirty="0"/>
              <a:t>:</a:t>
            </a:r>
            <a:r>
              <a:rPr lang="en-US" sz="2000" dirty="0"/>
              <a:t> Abby </a:t>
            </a:r>
            <a:r>
              <a:rPr lang="en-US" sz="2000" dirty="0" smtClean="0"/>
              <a:t>betrayed Jill</a:t>
            </a:r>
            <a:r>
              <a:rPr lang="en-US" sz="2000" dirty="0"/>
              <a:t>, and Matt was too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pPr lvl="1"/>
            <a:r>
              <a:rPr lang="en-US" sz="2000" b="1" u="sng" dirty="0" smtClean="0"/>
              <a:t>Gerund mismatch: verbal &gt; nominal </a:t>
            </a:r>
          </a:p>
          <a:p>
            <a:pPr lvl="1"/>
            <a:r>
              <a:rPr lang="en-US" sz="2000" b="1" dirty="0" smtClean="0"/>
              <a:t>V: </a:t>
            </a:r>
            <a:r>
              <a:rPr lang="en-US" sz="2000" dirty="0" smtClean="0"/>
              <a:t>Singing the arias tomorrow night will be difficult, but Maria will.</a:t>
            </a:r>
          </a:p>
          <a:p>
            <a:pPr lvl="1"/>
            <a:r>
              <a:rPr lang="en-US" sz="2000" b="1" dirty="0" smtClean="0"/>
              <a:t>N: </a:t>
            </a:r>
            <a:r>
              <a:rPr lang="en-US" sz="2000" dirty="0" smtClean="0"/>
              <a:t>Tomorrow night’s singing of the arias will be difficult, but Maria will.</a:t>
            </a:r>
          </a:p>
          <a:p>
            <a:endParaRPr lang="en-US" sz="2000" b="1" dirty="0"/>
          </a:p>
          <a:p>
            <a:r>
              <a:rPr lang="en-US" sz="2000" b="1" dirty="0" smtClean="0"/>
              <a:t>Method: </a:t>
            </a:r>
            <a:r>
              <a:rPr lang="en-US" sz="2000" dirty="0" smtClean="0"/>
              <a:t>Untimed acceptability judgments (7-point Likert scale)</a:t>
            </a:r>
          </a:p>
          <a:p>
            <a:endParaRPr lang="en-US" sz="2000" dirty="0"/>
          </a:p>
          <a:p>
            <a:r>
              <a:rPr lang="en-US" sz="2000" b="1" dirty="0" smtClean="0"/>
              <a:t>Participants: </a:t>
            </a:r>
            <a:r>
              <a:rPr lang="en-US" sz="2000" dirty="0" smtClean="0"/>
              <a:t>N = 36 (requited via </a:t>
            </a:r>
            <a:r>
              <a:rPr lang="en-US" sz="2000" dirty="0" err="1" smtClean="0"/>
              <a:t>MTurk</a:t>
            </a:r>
            <a:r>
              <a:rPr lang="en-US" sz="2000" dirty="0" smtClean="0"/>
              <a:t>)</a:t>
            </a:r>
            <a:endParaRPr lang="en-US" sz="2000" b="1" dirty="0"/>
          </a:p>
          <a:p>
            <a:endParaRPr lang="en-US" sz="2000" b="1" dirty="0"/>
          </a:p>
          <a:p>
            <a:endParaRPr lang="en-US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4219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110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6306" y="455194"/>
            <a:ext cx="8138294" cy="6783805"/>
            <a:chOff x="726306" y="455194"/>
            <a:chExt cx="8138294" cy="67838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06" y="728364"/>
              <a:ext cx="8138294" cy="65106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76600" y="455194"/>
              <a:ext cx="2811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Replicates previous studies </a:t>
              </a:r>
            </a:p>
            <a:p>
              <a:pPr algn="ctr"/>
              <a:r>
                <a:rPr lang="en-US" b="1" i="1" dirty="0" smtClean="0"/>
                <a:t>using a single measure</a:t>
              </a:r>
              <a:endParaRPr lang="en-US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2200" y="1064538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smtClean="0"/>
                <a:t>*</a:t>
              </a:r>
              <a:endParaRPr lang="en-US" sz="3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06940" y="2286000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smtClean="0"/>
                <a:t>*</a:t>
              </a:r>
              <a:endParaRPr lang="en-US" sz="3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0" y="3048000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smtClean="0"/>
                <a:t>*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45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5568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Existing accounts of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New proposal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Experiment to confirm acceptability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Computational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Results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Discussion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CEC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EC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532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Computational model of memory access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Simulate ellipsis resolution using the </a:t>
            </a:r>
            <a:r>
              <a:rPr lang="en-US" sz="2000" b="1" i="1" u="sng" dirty="0" smtClean="0"/>
              <a:t>cue-based model of memory access</a:t>
            </a:r>
          </a:p>
          <a:p>
            <a:endParaRPr lang="en-US" sz="2000" b="1" i="1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Developed by Lewis &amp; Vasishth</a:t>
            </a:r>
            <a:r>
              <a:rPr lang="en-US" sz="2000" dirty="0"/>
              <a:t> </a:t>
            </a:r>
            <a:r>
              <a:rPr lang="en-US" sz="2000" dirty="0" smtClean="0"/>
              <a:t>(2005) based on</a:t>
            </a:r>
            <a:r>
              <a:rPr lang="en-US" sz="2000" dirty="0"/>
              <a:t> </a:t>
            </a:r>
            <a:r>
              <a:rPr lang="en-US" sz="2000" dirty="0" smtClean="0"/>
              <a:t>independently developed and empirically motivated properties of working memory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Successful model of retrieval for long-distance dependency formation, with good fit to wide range of behavioral data, e.g., agreement attraction</a:t>
            </a:r>
          </a:p>
          <a:p>
            <a:pPr marL="342900" indent="-342900">
              <a:buFont typeface="Arial" charset="0"/>
              <a:buChar char="•"/>
            </a:pPr>
            <a:endParaRPr lang="en-US" sz="2000" b="1" dirty="0" smtClean="0"/>
          </a:p>
          <a:p>
            <a:endParaRPr lang="en-US" sz="2000" b="1" dirty="0" smtClean="0"/>
          </a:p>
          <a:p>
            <a:pPr marL="400050" indent="-400050">
              <a:buFont typeface="+mj-lt"/>
              <a:buAutoNum type="romanUcPeriod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1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" y="4765427"/>
            <a:ext cx="8763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Key properties of </a:t>
            </a:r>
            <a:r>
              <a:rPr lang="en-US" sz="2000" b="1" smtClean="0"/>
              <a:t>model (based </a:t>
            </a:r>
            <a:r>
              <a:rPr lang="en-US" sz="2000" b="1" dirty="0" smtClean="0"/>
              <a:t>on findings from psychology </a:t>
            </a:r>
            <a:r>
              <a:rPr lang="en-US" sz="2000" b="1" smtClean="0"/>
              <a:t>of memory)</a:t>
            </a:r>
          </a:p>
          <a:p>
            <a:endParaRPr lang="en-US" sz="2000" b="1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Parallel access			All items in memory probed simultaneously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Content-addressable</a:t>
            </a:r>
            <a:r>
              <a:rPr lang="en-US" dirty="0"/>
              <a:t>		</a:t>
            </a:r>
            <a:r>
              <a:rPr lang="en-US" dirty="0" smtClean="0"/>
              <a:t>Items retrieved based on their content features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Susceptible to interference	Items that partially match cues can be (</a:t>
            </a:r>
            <a:r>
              <a:rPr lang="en-US" dirty="0" err="1" smtClean="0"/>
              <a:t>mis</a:t>
            </a:r>
            <a:r>
              <a:rPr lang="en-US" dirty="0" smtClean="0"/>
              <a:t>)retrieved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6200" y="492773"/>
            <a:ext cx="8991600" cy="4334429"/>
            <a:chOff x="76200" y="492773"/>
            <a:chExt cx="8991600" cy="4334429"/>
          </a:xfrm>
        </p:grpSpPr>
        <p:sp>
          <p:nvSpPr>
            <p:cNvPr id="9" name="Rectangle 8"/>
            <p:cNvSpPr/>
            <p:nvPr/>
          </p:nvSpPr>
          <p:spPr>
            <a:xfrm>
              <a:off x="3090851" y="3722204"/>
              <a:ext cx="1676399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15152" y="2979205"/>
              <a:ext cx="1917482" cy="1847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/>
            <a:stretch/>
          </p:blipFill>
          <p:spPr>
            <a:xfrm>
              <a:off x="76200" y="492773"/>
              <a:ext cx="8991600" cy="39239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6200" y="1820346"/>
              <a:ext cx="533400" cy="360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700" y="3922382"/>
              <a:ext cx="685800" cy="544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42666" y="3905788"/>
              <a:ext cx="685800" cy="544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2832" y="3558385"/>
              <a:ext cx="685800" cy="908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6308" y="3723789"/>
              <a:ext cx="685800" cy="908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6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Retrieval model is ‘activation-based’</a:t>
            </a:r>
          </a:p>
          <a:p>
            <a:endParaRPr lang="en-US" sz="2000" b="1" dirty="0"/>
          </a:p>
          <a:p>
            <a:r>
              <a:rPr lang="en-US" sz="2000" dirty="0" smtClean="0"/>
              <a:t>Items in memory activated based on 4 factors known to impact memory access</a:t>
            </a:r>
          </a:p>
          <a:p>
            <a:endParaRPr lang="en-US" sz="2000" dirty="0"/>
          </a:p>
          <a:p>
            <a:r>
              <a:rPr lang="en-US" sz="2000" dirty="0"/>
              <a:t>Activation is mathematically defined, providing the basis for the model</a:t>
            </a:r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9135" y="4932063"/>
            <a:ext cx="9067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Activation </a:t>
            </a:r>
            <a:r>
              <a:rPr lang="en-US" sz="2000" dirty="0"/>
              <a:t>level </a:t>
            </a:r>
            <a:r>
              <a:rPr lang="en-US" sz="2000" dirty="0" smtClean="0"/>
              <a:t>determines model’s key dependent measure: </a:t>
            </a:r>
            <a:r>
              <a:rPr lang="en-US" sz="2000" b="1" dirty="0"/>
              <a:t>retrieval latency </a:t>
            </a:r>
            <a:r>
              <a:rPr lang="en-US" sz="2000" dirty="0" smtClean="0"/>
              <a:t>                    (</a:t>
            </a:r>
            <a:r>
              <a:rPr lang="en-US" sz="2000" dirty="0"/>
              <a:t>time to retrieve and integrate item)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/>
              <a:t>Better </a:t>
            </a:r>
            <a:r>
              <a:rPr lang="en-US" sz="2000" dirty="0" smtClean="0"/>
              <a:t>match to cues </a:t>
            </a:r>
            <a:r>
              <a:rPr lang="en-US" sz="2000" dirty="0">
                <a:sym typeface="Wingdings"/>
              </a:rPr>
              <a:t> higher activation  faster </a:t>
            </a:r>
            <a:r>
              <a:rPr lang="en-US" sz="2000" dirty="0" smtClean="0">
                <a:sym typeface="Wingdings"/>
              </a:rPr>
              <a:t>retrieval  more acceptable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8938"/>
            <a:ext cx="7981701" cy="1630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5039" y="4239507"/>
            <a:ext cx="1105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resting</a:t>
            </a:r>
            <a:endParaRPr lang="en-US" dirty="0"/>
          </a:p>
          <a:p>
            <a:pPr algn="ctr"/>
            <a:r>
              <a:rPr lang="en-US" dirty="0" smtClean="0"/>
              <a:t>activation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5479" y="4252955"/>
            <a:ext cx="1342793" cy="646331"/>
            <a:chOff x="319279" y="3754217"/>
            <a:chExt cx="1342793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319279" y="3754217"/>
              <a:ext cx="11059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Item </a:t>
              </a:r>
            </a:p>
            <a:p>
              <a:pPr algn="ctr"/>
              <a:r>
                <a:rPr lang="en-US" dirty="0" smtClean="0"/>
                <a:t>activation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61990" y="3813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=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39798" y="4239507"/>
            <a:ext cx="1636853" cy="646331"/>
            <a:chOff x="2963598" y="3740769"/>
            <a:chExt cx="1636853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3285027" y="3740769"/>
              <a:ext cx="131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# of </a:t>
              </a:r>
            </a:p>
            <a:p>
              <a:pPr algn="ctr"/>
              <a:r>
                <a:rPr lang="en-US" dirty="0" smtClean="0"/>
                <a:t>competitors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3598" y="3813200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+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90783" y="4206078"/>
            <a:ext cx="2884678" cy="646331"/>
            <a:chOff x="4914583" y="3707340"/>
            <a:chExt cx="2884678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5467276" y="3707340"/>
              <a:ext cx="2331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degree of </a:t>
              </a:r>
            </a:p>
            <a:p>
              <a:pPr algn="ctr"/>
              <a:r>
                <a:rPr lang="en-US" dirty="0" smtClean="0"/>
                <a:t>match to retrieval cues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14583" y="3813200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+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75461" y="4306275"/>
            <a:ext cx="945221" cy="374995"/>
            <a:chOff x="7799261" y="3807537"/>
            <a:chExt cx="945221" cy="374995"/>
          </a:xfrm>
        </p:grpSpPr>
        <p:sp>
          <p:nvSpPr>
            <p:cNvPr id="26" name="TextBox 25"/>
            <p:cNvSpPr txBox="1"/>
            <p:nvPr/>
          </p:nvSpPr>
          <p:spPr>
            <a:xfrm>
              <a:off x="8058076" y="381320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noise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99261" y="3807537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+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8451" y="3272729"/>
            <a:ext cx="7543338" cy="1065005"/>
            <a:chOff x="872251" y="2773991"/>
            <a:chExt cx="7543338" cy="106500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872251" y="2790616"/>
              <a:ext cx="0" cy="101692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137751" y="2773991"/>
              <a:ext cx="0" cy="101692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3930155" y="3231191"/>
              <a:ext cx="0" cy="57634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6633268" y="3231191"/>
              <a:ext cx="0" cy="50957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8415589" y="2822074"/>
              <a:ext cx="0" cy="101692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277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Modeling VP-ellipsis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Cues used for antecedent retrieval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Model uses same properties described in previous work                                                </a:t>
            </a:r>
            <a:r>
              <a:rPr lang="en-US" sz="1600" dirty="0" smtClean="0"/>
              <a:t>(Kim et al., 2011 and Martin &amp; </a:t>
            </a:r>
            <a:r>
              <a:rPr lang="en-US" sz="1600" dirty="0" err="1" smtClean="0"/>
              <a:t>McElree</a:t>
            </a:r>
            <a:r>
              <a:rPr lang="en-US" sz="1600" dirty="0" smtClean="0"/>
              <a:t>, 2008, 2009, 2011</a:t>
            </a:r>
            <a:r>
              <a:rPr lang="hr-HR" sz="1600" dirty="0" smtClean="0"/>
              <a:t>)</a:t>
            </a:r>
            <a:endParaRPr lang="en-US" sz="1600" dirty="0" smtClean="0"/>
          </a:p>
          <a:p>
            <a:pPr marL="342900" indent="-342900">
              <a:buFont typeface="Arial" charset="0"/>
              <a:buChar char="•"/>
            </a:pPr>
            <a:endParaRPr lang="en-US" sz="2000" b="1" dirty="0" smtClean="0"/>
          </a:p>
          <a:p>
            <a:pPr marL="342900" indent="-342900">
              <a:buFont typeface="Arial" charset="0"/>
              <a:buChar char="•"/>
            </a:pPr>
            <a:endParaRPr lang="en-US" sz="2000" b="1" dirty="0" smtClean="0"/>
          </a:p>
          <a:p>
            <a:r>
              <a:rPr lang="en-US" sz="2000" b="1" dirty="0"/>
              <a:t>	</a:t>
            </a:r>
            <a:r>
              <a:rPr lang="en-US" sz="2000" b="1" u="sng" dirty="0" smtClean="0">
                <a:latin typeface="Courier" charset="0"/>
                <a:ea typeface="Courier" charset="0"/>
                <a:cs typeface="Courier" charset="0"/>
              </a:rPr>
              <a:t>Cue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2000" b="1" u="sng" dirty="0" smtClean="0">
                <a:latin typeface="Courier" charset="0"/>
                <a:ea typeface="Courier" charset="0"/>
                <a:cs typeface="Courier" charset="0"/>
              </a:rPr>
              <a:t>Value</a:t>
            </a:r>
            <a:endParaRPr lang="en-US" sz="2000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Category		VP, NP, etc.</a:t>
            </a:r>
          </a:p>
          <a:p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Clause		main, embedded </a:t>
            </a:r>
          </a:p>
          <a:p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Voice			active, passive</a:t>
            </a:r>
          </a:p>
          <a:p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Marking		</a:t>
            </a:r>
            <a:r>
              <a:rPr lang="en-US" sz="2000" i="1" dirty="0" smtClean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2000" i="1" dirty="0" err="1" smtClean="0">
                <a:latin typeface="Courier" charset="0"/>
                <a:ea typeface="Courier" charset="0"/>
                <a:cs typeface="Courier" charset="0"/>
              </a:rPr>
              <a:t>en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(passive)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, NULL</a:t>
            </a:r>
            <a:r>
              <a:rPr lang="da-DK" sz="2000" dirty="0"/>
              <a:t> 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(active)</a:t>
            </a:r>
          </a:p>
          <a:p>
            <a:r>
              <a:rPr lang="en-US" sz="2000" i="1" dirty="0" smtClean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 smtClean="0"/>
              <a:t>Values for each (</a:t>
            </a:r>
            <a:r>
              <a:rPr lang="en-US" sz="2000" dirty="0" err="1" smtClean="0"/>
              <a:t>mis</a:t>
            </a:r>
            <a:r>
              <a:rPr lang="en-US" sz="2000" dirty="0" smtClean="0"/>
              <a:t>)match determined by identity constraints at ellipsis site</a:t>
            </a:r>
            <a:r>
              <a:rPr lang="en-US" sz="2000" dirty="0"/>
              <a:t> </a:t>
            </a:r>
            <a:r>
              <a:rPr lang="en-US" sz="2000" dirty="0" smtClean="0"/>
              <a:t>                                     e.g., passive ellipsis site </a:t>
            </a:r>
            <a:r>
              <a:rPr lang="en-US" sz="2000" dirty="0" smtClean="0">
                <a:sym typeface="Wingdings"/>
              </a:rPr>
              <a:t> passive cue values</a:t>
            </a:r>
            <a:endParaRPr lang="en-US" sz="2000" dirty="0" smtClean="0"/>
          </a:p>
          <a:p>
            <a:endParaRPr lang="en-US" sz="2000" b="1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100" y="152400"/>
            <a:ext cx="85471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Voice match</a:t>
            </a:r>
            <a:endParaRPr lang="en-US" sz="2000" b="1" dirty="0"/>
          </a:p>
          <a:p>
            <a:r>
              <a:rPr lang="en-US" sz="2000" b="1" dirty="0" smtClean="0"/>
              <a:t>AA</a:t>
            </a:r>
            <a:r>
              <a:rPr lang="en-US" sz="2000" b="1" dirty="0"/>
              <a:t>: </a:t>
            </a:r>
            <a:r>
              <a:rPr lang="en-US" sz="2000" dirty="0"/>
              <a:t>Jill betrayed Abby, and Matt did too.</a:t>
            </a:r>
          </a:p>
          <a:p>
            <a:endParaRPr lang="en-US" sz="2000" b="1" dirty="0" smtClean="0"/>
          </a:p>
          <a:p>
            <a:r>
              <a:rPr lang="en-US" sz="2000" b="1" dirty="0"/>
              <a:t>	</a:t>
            </a:r>
            <a:r>
              <a:rPr lang="en-US" b="1" u="sng" dirty="0" smtClean="0">
                <a:latin typeface="Courier" charset="0"/>
                <a:ea typeface="Courier" charset="0"/>
                <a:cs typeface="Courier" charset="0"/>
              </a:rPr>
              <a:t>Retrieval cues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b="1" u="sng" dirty="0" smtClean="0">
                <a:latin typeface="Courier" charset="0"/>
                <a:ea typeface="Courier" charset="0"/>
                <a:cs typeface="Courier" charset="0"/>
              </a:rPr>
              <a:t>Antecedent features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Category :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VP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Category :  VP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Clause   :  main		Clause   :  main	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Voice    :  active		Voice    :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active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Marking  :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a-DK" dirty="0" smtClean="0"/>
              <a:t>NULL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active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	Marking  :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NULL</a:t>
            </a:r>
            <a:r>
              <a:rPr lang="da-DK" dirty="0" smtClean="0"/>
              <a:t> (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active</a:t>
            </a:r>
            <a:r>
              <a:rPr lang="da-DK" dirty="0" smtClean="0"/>
              <a:t>)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i="1" dirty="0" smtClean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u="sng" dirty="0" smtClean="0"/>
              <a:t>Voice mismatch</a:t>
            </a:r>
            <a:endParaRPr lang="en-US" sz="2000" b="1" dirty="0"/>
          </a:p>
          <a:p>
            <a:r>
              <a:rPr lang="en-US" sz="2000" b="1" dirty="0" smtClean="0"/>
              <a:t>AP: </a:t>
            </a:r>
            <a:r>
              <a:rPr lang="en-US" sz="2000" dirty="0"/>
              <a:t>Jill betrayed Abby, and Matt </a:t>
            </a:r>
            <a:r>
              <a:rPr lang="en-US" sz="2000" dirty="0" smtClean="0"/>
              <a:t>was too</a:t>
            </a:r>
            <a:r>
              <a:rPr lang="en-US" sz="2000" dirty="0"/>
              <a:t>.</a:t>
            </a: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/>
              <a:t>	</a:t>
            </a:r>
            <a:r>
              <a:rPr lang="en-US" b="1" u="sng" dirty="0">
                <a:latin typeface="Courier" charset="0"/>
                <a:ea typeface="Courier" charset="0"/>
                <a:cs typeface="Courier" charset="0"/>
              </a:rPr>
              <a:t>Retrieval cues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b="1" u="sng" dirty="0">
                <a:latin typeface="Courier" charset="0"/>
                <a:ea typeface="Courier" charset="0"/>
                <a:cs typeface="Courier" charset="0"/>
              </a:rPr>
              <a:t>Antecedent features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Category :  VP		Category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  VP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Clause   :  main		Clause   :  main	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Voice    : 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passive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	Voice   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  active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Marking  :  </a:t>
            </a:r>
            <a:r>
              <a:rPr lang="da-DK" i="1" dirty="0" smtClean="0"/>
              <a:t>-en</a:t>
            </a:r>
            <a:r>
              <a:rPr lang="da-DK" dirty="0"/>
              <a:t>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(passive)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Marking  :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NULL</a:t>
            </a:r>
            <a:r>
              <a:rPr lang="da-DK" dirty="0" smtClean="0"/>
              <a:t> </a:t>
            </a:r>
            <a:r>
              <a:rPr lang="da-DK" dirty="0"/>
              <a:t>(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active</a:t>
            </a:r>
            <a:r>
              <a:rPr lang="da-DK" dirty="0"/>
              <a:t>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i="1" dirty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1" dirty="0" smtClean="0"/>
              <a:t>Prediction: Lower acceptability for mismatches</a:t>
            </a:r>
          </a:p>
          <a:p>
            <a:r>
              <a:rPr lang="en-US" sz="2000" dirty="0" smtClean="0"/>
              <a:t>poor match </a:t>
            </a:r>
            <a:r>
              <a:rPr lang="en-US" sz="2000" dirty="0" smtClean="0">
                <a:sym typeface="Wingdings"/>
              </a:rPr>
              <a:t> lower activation  longer retrieval latency  lower acceptability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229599" y="1358153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✔</a:t>
            </a:r>
          </a:p>
          <a:p>
            <a:r>
              <a:rPr lang="en-US" dirty="0" smtClean="0"/>
              <a:t>✔</a:t>
            </a:r>
          </a:p>
          <a:p>
            <a:r>
              <a:rPr lang="en-US" dirty="0" smtClean="0"/>
              <a:t>✔</a:t>
            </a:r>
          </a:p>
          <a:p>
            <a:r>
              <a:rPr lang="en-US" dirty="0" smtClean="0"/>
              <a:t>✔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599" y="3932872"/>
            <a:ext cx="41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✔</a:t>
            </a:r>
          </a:p>
          <a:p>
            <a:r>
              <a:rPr lang="en-US" dirty="0" smtClean="0"/>
              <a:t>✔</a:t>
            </a:r>
          </a:p>
          <a:p>
            <a:r>
              <a:rPr lang="en-US" dirty="0">
                <a:solidFill>
                  <a:srgbClr val="FF0000"/>
                </a:solidFill>
              </a:rPr>
              <a:t>✘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✘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532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Computational model of memory access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Simulations</a:t>
            </a:r>
          </a:p>
          <a:p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5000 Monte Carlo simulations run for each condition (AA, PP, AP, PA, gerunds)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All parameters set to default values                                                                            </a:t>
            </a:r>
            <a:r>
              <a:rPr lang="en-US" sz="1600" dirty="0" smtClean="0"/>
              <a:t>(Lewis &amp; Vasishth, 2005, Vasishth &amp; Lewis, 2006, Vasishth et al., 2009)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2"/>
          <a:stretch/>
        </p:blipFill>
        <p:spPr>
          <a:xfrm>
            <a:off x="304800" y="3200400"/>
            <a:ext cx="846685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4214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Antecedent-ellipsis mismatches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5568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‘Acceptability cline’ across various forms of VP-ellipsis (VPE) mismatches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Passive-Active &gt; Active-Passive</a:t>
            </a:r>
          </a:p>
          <a:p>
            <a:pPr>
              <a:tabLst>
                <a:tab pos="333375" algn="l"/>
              </a:tabLst>
            </a:pPr>
            <a:r>
              <a:rPr lang="en-US" sz="2000" b="1" dirty="0"/>
              <a:t>	</a:t>
            </a:r>
            <a:r>
              <a:rPr lang="en-US" sz="2000" dirty="0" smtClean="0"/>
              <a:t>a. </a:t>
            </a:r>
            <a:r>
              <a:rPr lang="en-US" sz="2000" dirty="0"/>
              <a:t>The student was praised by the old school-master, and the advisor did too</a:t>
            </a:r>
            <a:r>
              <a:rPr lang="en-US" sz="2000" dirty="0" smtClean="0"/>
              <a:t>.</a:t>
            </a:r>
          </a:p>
          <a:p>
            <a:pPr>
              <a:tabLst>
                <a:tab pos="333375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b. The advisor praised the student, and the old school-master was too.</a:t>
            </a:r>
          </a:p>
          <a:p>
            <a:pPr marL="342900" indent="-342900">
              <a:buFont typeface="Arial" charset="0"/>
              <a:buChar char="•"/>
            </a:pPr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Verbal Gerunds &gt; Nominal Gerunds</a:t>
            </a:r>
          </a:p>
          <a:p>
            <a:pPr>
              <a:tabLst>
                <a:tab pos="333375" algn="l"/>
              </a:tabLst>
            </a:pPr>
            <a:r>
              <a:rPr lang="en-US" sz="2000" dirty="0" smtClean="0"/>
              <a:t>	a. Singing the arias tomorrow night will be difficult, but Maria will.</a:t>
            </a:r>
          </a:p>
          <a:p>
            <a:pPr>
              <a:tabLst>
                <a:tab pos="333375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b. Tomorrow night’s singing of the arias will be difficult, but Maria will.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Category N-VP &gt; </a:t>
            </a:r>
            <a:r>
              <a:rPr lang="en-US" sz="2000" b="1" dirty="0" err="1" smtClean="0"/>
              <a:t>Adj</a:t>
            </a:r>
            <a:r>
              <a:rPr lang="en-US" sz="2000" b="1" dirty="0" smtClean="0"/>
              <a:t>-VP</a:t>
            </a:r>
          </a:p>
          <a:p>
            <a:pPr>
              <a:tabLst>
                <a:tab pos="333375" algn="l"/>
              </a:tabLst>
            </a:pPr>
            <a:r>
              <a:rPr lang="en-US" sz="2000" b="1" dirty="0" smtClean="0"/>
              <a:t>	</a:t>
            </a:r>
            <a:r>
              <a:rPr lang="en-US" sz="2000" dirty="0" smtClean="0"/>
              <a:t>a.  The criticism of Roy was harsh, but Kate didn’t.</a:t>
            </a:r>
          </a:p>
          <a:p>
            <a:pPr>
              <a:tabLst>
                <a:tab pos="333375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b. The report was critical, but Kate didn’t.</a:t>
            </a:r>
          </a:p>
        </p:txBody>
      </p:sp>
    </p:spTree>
    <p:extLst>
      <p:ext uri="{BB962C8B-B14F-4D97-AF65-F5344CB8AC3E}">
        <p14:creationId xmlns:p14="http://schemas.microsoft.com/office/powerpoint/2010/main" val="19911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5568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Existing accounts of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New proposal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Experiment to confirm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Computational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Discussion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331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799" y="152400"/>
            <a:ext cx="4333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Voice match (AA &gt; PP)</a:t>
            </a:r>
          </a:p>
          <a:p>
            <a:endParaRPr lang="en-US" sz="2000" b="1" dirty="0"/>
          </a:p>
          <a:p>
            <a:r>
              <a:rPr lang="en-US" sz="2000" b="1" dirty="0" smtClean="0"/>
              <a:t>What drives the AA &gt; PP contrast?</a:t>
            </a:r>
          </a:p>
          <a:p>
            <a:endParaRPr lang="en-US" sz="2000" b="1" dirty="0"/>
          </a:p>
          <a:p>
            <a:r>
              <a:rPr lang="en-US" sz="2000" dirty="0" smtClean="0"/>
              <a:t>Additional routine retrievals for passives increase processing time, lowering acceptability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63" y="3055001"/>
            <a:ext cx="1029369" cy="16436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92183" y="3515729"/>
            <a:ext cx="3494883" cy="2942092"/>
            <a:chOff x="4992183" y="3515729"/>
            <a:chExt cx="3494883" cy="2942092"/>
          </a:xfrm>
        </p:grpSpPr>
        <p:grpSp>
          <p:nvGrpSpPr>
            <p:cNvPr id="3" name="Group 2"/>
            <p:cNvGrpSpPr/>
            <p:nvPr/>
          </p:nvGrpSpPr>
          <p:grpSpPr>
            <a:xfrm>
              <a:off x="5362866" y="3515729"/>
              <a:ext cx="3124200" cy="2942092"/>
              <a:chOff x="468868" y="3575459"/>
              <a:chExt cx="3124200" cy="294209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/>
              <a:srcRect l="10000" r="62372" b="17549"/>
              <a:stretch/>
            </p:blipFill>
            <p:spPr>
              <a:xfrm>
                <a:off x="1066800" y="3733800"/>
                <a:ext cx="2526268" cy="2783751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62000" y="3617259"/>
                <a:ext cx="478016" cy="24899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20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800</a:t>
                </a:r>
              </a:p>
              <a:p>
                <a:pPr algn="r">
                  <a:lnSpc>
                    <a:spcPct val="20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600</a:t>
                </a:r>
              </a:p>
              <a:p>
                <a:pPr algn="r">
                  <a:lnSpc>
                    <a:spcPct val="20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400</a:t>
                </a:r>
              </a:p>
              <a:p>
                <a:pPr algn="r">
                  <a:lnSpc>
                    <a:spcPct val="20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200</a:t>
                </a:r>
              </a:p>
              <a:p>
                <a:pPr algn="r">
                  <a:lnSpc>
                    <a:spcPct val="200000"/>
                  </a:lnSpc>
                  <a:spcBef>
                    <a:spcPts val="300"/>
                  </a:spcBef>
                </a:pPr>
                <a:r>
                  <a:rPr lang="en-US" sz="1500" dirty="0"/>
                  <a:t>0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668944" y="4713271"/>
                <a:ext cx="2644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p</a:t>
                </a:r>
                <a:r>
                  <a:rPr lang="en-US" smtClean="0"/>
                  <a:t>redicted retrieval latency</a:t>
                </a:r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16200000">
              <a:off x="4727847" y="4617818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MODEL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0111" y="235229"/>
            <a:ext cx="3427455" cy="3553047"/>
            <a:chOff x="4987701" y="304800"/>
            <a:chExt cx="3427455" cy="3553047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0" y="304800"/>
              <a:ext cx="3081156" cy="3553047"/>
              <a:chOff x="398502" y="28353"/>
              <a:chExt cx="3081156" cy="355304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/>
              <a:srcRect l="2770" r="67038"/>
              <a:stretch/>
            </p:blipFill>
            <p:spPr>
              <a:xfrm>
                <a:off x="914400" y="152400"/>
                <a:ext cx="2565258" cy="3429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62000" y="28353"/>
                <a:ext cx="282450" cy="30958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7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6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5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4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3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2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en-US" sz="1500" dirty="0" smtClean="0"/>
                  <a:t>1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</a:pPr>
                <a:endParaRPr lang="en-US" sz="15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-695035" y="1245937"/>
                <a:ext cx="2556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mean </a:t>
                </a:r>
                <a:r>
                  <a:rPr lang="en-US" smtClean="0"/>
                  <a:t>acceptability rating</a:t>
                </a:r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 rot="16200000">
              <a:off x="4565694" y="1641207"/>
              <a:ext cx="12133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Judgments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2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Voice mismatch (PA &gt;AP)</a:t>
            </a:r>
          </a:p>
          <a:p>
            <a:endParaRPr lang="en-US" sz="2000" b="1" dirty="0" smtClean="0"/>
          </a:p>
          <a:p>
            <a:r>
              <a:rPr lang="en-US" sz="2000" dirty="0" smtClean="0"/>
              <a:t>Both involve additional routine retrievals for passives</a:t>
            </a:r>
          </a:p>
          <a:p>
            <a:endParaRPr lang="en-US" sz="2000" dirty="0" smtClean="0"/>
          </a:p>
          <a:p>
            <a:pPr marL="0" lvl="1"/>
            <a:r>
              <a:rPr lang="en-US" sz="2000" dirty="0"/>
              <a:t>PA &gt; </a:t>
            </a:r>
            <a:r>
              <a:rPr lang="en-US" sz="2000" dirty="0" smtClean="0"/>
              <a:t>AP reflects </a:t>
            </a:r>
            <a:r>
              <a:rPr lang="en-US" sz="2000" dirty="0"/>
              <a:t>more mismatching cues required by passive ellipsis </a:t>
            </a:r>
            <a:r>
              <a:rPr lang="en-US" sz="2000" dirty="0" smtClean="0"/>
              <a:t>site</a:t>
            </a:r>
            <a:endParaRPr lang="en-US" sz="20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74" y="2903006"/>
            <a:ext cx="1029369" cy="11355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37020" y="2867147"/>
            <a:ext cx="4893773" cy="3037412"/>
            <a:chOff x="369086" y="2885077"/>
            <a:chExt cx="4893773" cy="3037412"/>
          </a:xfrm>
        </p:grpSpPr>
        <p:sp>
          <p:nvSpPr>
            <p:cNvPr id="26" name="Rectangle 25"/>
            <p:cNvSpPr/>
            <p:nvPr/>
          </p:nvSpPr>
          <p:spPr>
            <a:xfrm>
              <a:off x="369086" y="2885077"/>
              <a:ext cx="4893773" cy="13234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u="sng" dirty="0" smtClean="0">
                  <a:latin typeface="Courier" charset="0"/>
                  <a:ea typeface="Courier" charset="0"/>
                  <a:cs typeface="Courier" charset="0"/>
                </a:rPr>
                <a:t>Passive cues</a:t>
              </a:r>
              <a:r>
                <a:rPr lang="en-US" sz="1600" b="1" dirty="0" smtClean="0">
                  <a:latin typeface="Courier" charset="0"/>
                  <a:ea typeface="Courier" charset="0"/>
                  <a:cs typeface="Courier" charset="0"/>
                </a:rPr>
                <a:t>	      </a:t>
              </a:r>
              <a:r>
                <a:rPr lang="en-US" sz="1600" b="1" u="sng" dirty="0" smtClean="0">
                  <a:latin typeface="Courier" charset="0"/>
                  <a:ea typeface="Courier" charset="0"/>
                  <a:cs typeface="Courier" charset="0"/>
                </a:rPr>
                <a:t>Active antecedent</a:t>
              </a:r>
              <a:endParaRPr lang="en-US" sz="1600" b="1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Category :  VP		      </a:t>
              </a:r>
              <a:r>
                <a:rPr lang="en-US" sz="1600" dirty="0" smtClean="0"/>
                <a:t>✔</a:t>
              </a:r>
              <a:endParaRPr lang="en-US" sz="16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Clause   </a:t>
              </a:r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:  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main	      </a:t>
              </a:r>
              <a:r>
                <a:rPr lang="en-US" sz="1600" dirty="0" smtClean="0"/>
                <a:t>✔</a:t>
              </a:r>
              <a:endParaRPr lang="en-US" sz="1600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Voice    </a:t>
              </a:r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:  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passive	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✘</a:t>
              </a:r>
              <a:endParaRPr lang="en-US" sz="16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Marking  </a:t>
              </a:r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:  </a:t>
              </a:r>
              <a:r>
                <a:rPr lang="da-DK" sz="1600" i="1" dirty="0"/>
                <a:t>-en</a:t>
              </a:r>
              <a:r>
                <a:rPr lang="da-DK" sz="1600" dirty="0"/>
                <a:t> </a:t>
              </a:r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(passive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)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✘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9086" y="4599050"/>
              <a:ext cx="4893773" cy="13234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u="sng" dirty="0" smtClean="0">
                  <a:latin typeface="Courier" charset="0"/>
                  <a:ea typeface="Courier" charset="0"/>
                  <a:cs typeface="Courier" charset="0"/>
                </a:rPr>
                <a:t>Active cues</a:t>
              </a:r>
              <a:r>
                <a:rPr lang="en-US" sz="1600" b="1" dirty="0">
                  <a:latin typeface="Courier" charset="0"/>
                  <a:ea typeface="Courier" charset="0"/>
                  <a:cs typeface="Courier" charset="0"/>
                </a:rPr>
                <a:t>	 </a:t>
              </a:r>
              <a:r>
                <a:rPr lang="en-US" sz="1600" b="1" dirty="0" smtClean="0">
                  <a:latin typeface="Courier" charset="0"/>
                  <a:ea typeface="Courier" charset="0"/>
                  <a:cs typeface="Courier" charset="0"/>
                </a:rPr>
                <a:t>    </a:t>
              </a:r>
              <a:r>
                <a:rPr lang="en-US" sz="1600" b="1" u="sng" dirty="0" smtClean="0">
                  <a:latin typeface="Courier" charset="0"/>
                  <a:ea typeface="Courier" charset="0"/>
                  <a:cs typeface="Courier" charset="0"/>
                </a:rPr>
                <a:t>Passive antecedent</a:t>
              </a:r>
              <a:endParaRPr lang="en-US" sz="1600" b="1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Category :  VP		       </a:t>
              </a:r>
              <a:r>
                <a:rPr lang="en-US" sz="1600" dirty="0" smtClean="0"/>
                <a:t>✔</a:t>
              </a:r>
              <a:endParaRPr lang="en-US" sz="16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Clause   </a:t>
              </a:r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:  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main	       </a:t>
              </a:r>
              <a:r>
                <a:rPr lang="en-US" sz="1600" dirty="0" smtClean="0"/>
                <a:t>✔</a:t>
              </a:r>
              <a:endParaRPr lang="en-US" sz="1600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Voice    </a:t>
              </a:r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:  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active	       </a:t>
              </a:r>
              <a:r>
                <a:rPr lang="en-US" sz="1600" dirty="0" smtClean="0">
                  <a:solidFill>
                    <a:srgbClr val="FF0000"/>
                  </a:solidFill>
                </a:rPr>
                <a:t>✘</a:t>
              </a:r>
              <a:endParaRPr lang="en-US" sz="1600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Marking  </a:t>
              </a:r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: 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 NULL (active)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00845" y="3733800"/>
            <a:ext cx="3874531" cy="3534587"/>
            <a:chOff x="5300845" y="3733800"/>
            <a:chExt cx="3874531" cy="3534587"/>
          </a:xfrm>
        </p:grpSpPr>
        <p:grpSp>
          <p:nvGrpSpPr>
            <p:cNvPr id="3" name="Group 2"/>
            <p:cNvGrpSpPr/>
            <p:nvPr/>
          </p:nvGrpSpPr>
          <p:grpSpPr>
            <a:xfrm>
              <a:off x="5605644" y="3733800"/>
              <a:ext cx="3569732" cy="3534587"/>
              <a:chOff x="468868" y="3575459"/>
              <a:chExt cx="3569732" cy="353458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68868" y="3575459"/>
                <a:ext cx="1064281" cy="3534587"/>
                <a:chOff x="468868" y="3575459"/>
                <a:chExt cx="1064281" cy="3534587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0001" r="84899"/>
                <a:stretch/>
              </p:blipFill>
              <p:spPr>
                <a:xfrm>
                  <a:off x="1066800" y="3733800"/>
                  <a:ext cx="466349" cy="3376246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62000" y="3617259"/>
                  <a:ext cx="478016" cy="2489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800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600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400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200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/>
                    <a:t>0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16200000">
                  <a:off x="-668944" y="4713271"/>
                  <a:ext cx="2644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p</a:t>
                  </a:r>
                  <a:r>
                    <a:rPr lang="en-US" smtClean="0"/>
                    <a:t>redicted retrieval latency</a:t>
                  </a:r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68868" y="3575459"/>
                <a:ext cx="3569732" cy="2895600"/>
                <a:chOff x="468868" y="3575459"/>
                <a:chExt cx="3569732" cy="2895600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501" r="-1" b="18926"/>
                <a:stretch/>
              </p:blipFill>
              <p:spPr>
                <a:xfrm>
                  <a:off x="1524000" y="3733800"/>
                  <a:ext cx="2514600" cy="2737259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762000" y="3617259"/>
                  <a:ext cx="478016" cy="2489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800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600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400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200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/>
                    <a:t>0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16200000">
                  <a:off x="-668944" y="4713271"/>
                  <a:ext cx="2644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p</a:t>
                  </a:r>
                  <a:r>
                    <a:rPr lang="en-US" smtClean="0"/>
                    <a:t>redicted retrieval latency</a:t>
                  </a:r>
                  <a:endParaRPr lang="en-US"/>
                </a:p>
              </p:txBody>
            </p:sp>
          </p:grpSp>
        </p:grpSp>
        <p:sp>
          <p:nvSpPr>
            <p:cNvPr id="28" name="Rectangle 27"/>
            <p:cNvSpPr/>
            <p:nvPr/>
          </p:nvSpPr>
          <p:spPr>
            <a:xfrm rot="16200000">
              <a:off x="5036509" y="4835889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MODEL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64060" y="67509"/>
            <a:ext cx="3779940" cy="3553047"/>
            <a:chOff x="5346131" y="222553"/>
            <a:chExt cx="3779940" cy="3553047"/>
          </a:xfrm>
        </p:grpSpPr>
        <p:grpSp>
          <p:nvGrpSpPr>
            <p:cNvPr id="39" name="Group 38"/>
            <p:cNvGrpSpPr/>
            <p:nvPr/>
          </p:nvGrpSpPr>
          <p:grpSpPr>
            <a:xfrm>
              <a:off x="5683197" y="222553"/>
              <a:ext cx="3442874" cy="3553047"/>
              <a:chOff x="398502" y="28353"/>
              <a:chExt cx="3442874" cy="355304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98502" y="28353"/>
                <a:ext cx="826532" cy="3553047"/>
                <a:chOff x="398502" y="28353"/>
                <a:chExt cx="826532" cy="3553047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770" r="93574"/>
                <a:stretch/>
              </p:blipFill>
              <p:spPr>
                <a:xfrm>
                  <a:off x="914400" y="152400"/>
                  <a:ext cx="310634" cy="3429000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762000" y="28353"/>
                  <a:ext cx="282450" cy="30958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7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6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5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4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3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2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1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endParaRPr lang="en-US" sz="15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 rot="16200000">
                  <a:off x="-695035" y="1245937"/>
                  <a:ext cx="2556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mean </a:t>
                  </a:r>
                  <a:r>
                    <a:rPr lang="en-US" smtClean="0"/>
                    <a:t>acceptability rating</a:t>
                  </a:r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98502" y="28353"/>
                <a:ext cx="3442874" cy="3553047"/>
                <a:chOff x="398502" y="28353"/>
                <a:chExt cx="3442874" cy="355304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9137"/>
                <a:stretch/>
              </p:blipFill>
              <p:spPr>
                <a:xfrm>
                  <a:off x="1219200" y="152400"/>
                  <a:ext cx="2622176" cy="3429000"/>
                </a:xfrm>
                <a:prstGeom prst="rect">
                  <a:avLst/>
                </a:prstGeom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762000" y="28353"/>
                  <a:ext cx="282450" cy="30958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7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6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5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4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3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2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1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endParaRPr lang="en-US" sz="15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 rot="16200000">
                  <a:off x="-695035" y="1245937"/>
                  <a:ext cx="2556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mean </a:t>
                  </a:r>
                  <a:r>
                    <a:rPr lang="en-US" smtClean="0"/>
                    <a:t>acceptability rating</a:t>
                  </a:r>
                  <a:endParaRPr lang="en-US"/>
                </a:p>
              </p:txBody>
            </p:sp>
          </p:grpSp>
        </p:grpSp>
        <p:sp>
          <p:nvSpPr>
            <p:cNvPr id="29" name="Rectangle 28"/>
            <p:cNvSpPr/>
            <p:nvPr/>
          </p:nvSpPr>
          <p:spPr>
            <a:xfrm rot="16200000">
              <a:off x="4924124" y="1607830"/>
              <a:ext cx="12133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Judgments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28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4811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Gerund mismatch (VG, NG)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VG</a:t>
            </a:r>
            <a:r>
              <a:rPr lang="en-US" sz="2000" dirty="0" smtClean="0"/>
              <a:t>: VP antecedent available, but in unexpected position</a:t>
            </a:r>
          </a:p>
          <a:p>
            <a:endParaRPr lang="en-US" sz="2000" dirty="0" smtClean="0"/>
          </a:p>
          <a:p>
            <a:r>
              <a:rPr lang="en-US" sz="2000" b="1" dirty="0" smtClean="0"/>
              <a:t>NG: </a:t>
            </a:r>
            <a:r>
              <a:rPr lang="en-US" sz="2000" dirty="0" smtClean="0"/>
              <a:t>No VP antecedent available, violating position and category expectations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615" y="3070306"/>
            <a:ext cx="1029369" cy="164367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06432" y="2867147"/>
            <a:ext cx="4779901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Courier" charset="0"/>
                <a:ea typeface="Courier" charset="0"/>
                <a:cs typeface="Courier" charset="0"/>
              </a:rPr>
              <a:t>Retrieval cues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</a:rPr>
              <a:t>	        </a:t>
            </a:r>
            <a:r>
              <a:rPr lang="en-US" sz="1600" b="1" u="sng" dirty="0" smtClean="0">
                <a:latin typeface="Courier" charset="0"/>
                <a:ea typeface="Courier" charset="0"/>
                <a:cs typeface="Courier" charset="0"/>
              </a:rPr>
              <a:t>VG antecedent</a:t>
            </a:r>
            <a:endParaRPr lang="en-US" sz="1600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Category :  VP		      </a:t>
            </a:r>
            <a:r>
              <a:rPr lang="en-US" sz="1600" dirty="0" smtClean="0"/>
              <a:t>✔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Clause 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: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main	      </a:t>
            </a:r>
            <a:r>
              <a:rPr lang="en-US" sz="1600" dirty="0" smtClean="0">
                <a:solidFill>
                  <a:srgbClr val="FF0000"/>
                </a:solidFill>
              </a:rPr>
              <a:t>✘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Voice  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: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active	      </a:t>
            </a:r>
            <a:r>
              <a:rPr lang="en-US" sz="1600" dirty="0" smtClean="0"/>
              <a:t>✔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Marking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NULL (active) 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6432" y="4581120"/>
            <a:ext cx="4779901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Courier" charset="0"/>
                <a:ea typeface="Courier" charset="0"/>
                <a:cs typeface="Courier" charset="0"/>
              </a:rPr>
              <a:t>Retrieval cues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 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600" b="1" u="sng" dirty="0" smtClean="0">
                <a:latin typeface="Courier" charset="0"/>
                <a:ea typeface="Courier" charset="0"/>
                <a:cs typeface="Courier" charset="0"/>
              </a:rPr>
              <a:t>NG antecedent</a:t>
            </a:r>
            <a:endParaRPr lang="en-US" sz="1600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Category :  VP		       </a:t>
            </a:r>
            <a:r>
              <a:rPr lang="en-US" sz="1600" dirty="0" smtClean="0">
                <a:solidFill>
                  <a:srgbClr val="FF0000"/>
                </a:solidFill>
              </a:rPr>
              <a:t>✘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Clause 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: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main	       </a:t>
            </a:r>
            <a:r>
              <a:rPr lang="en-US" sz="1600" dirty="0" smtClean="0">
                <a:solidFill>
                  <a:srgbClr val="FF0000"/>
                </a:solidFill>
              </a:rPr>
              <a:t>✘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Voice  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: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active	       </a:t>
            </a:r>
            <a:r>
              <a:rPr lang="en-US" sz="1600" dirty="0" smtClean="0">
                <a:solidFill>
                  <a:srgbClr val="FF0000"/>
                </a:solidFill>
              </a:rPr>
              <a:t>✘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Marking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NULL (active)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6582" y="3733800"/>
            <a:ext cx="3532984" cy="3534587"/>
            <a:chOff x="5376582" y="3733800"/>
            <a:chExt cx="3532984" cy="3534587"/>
          </a:xfrm>
        </p:grpSpPr>
        <p:grpSp>
          <p:nvGrpSpPr>
            <p:cNvPr id="2" name="Group 1"/>
            <p:cNvGrpSpPr/>
            <p:nvPr/>
          </p:nvGrpSpPr>
          <p:grpSpPr>
            <a:xfrm>
              <a:off x="5720834" y="3733800"/>
              <a:ext cx="3188732" cy="3534587"/>
              <a:chOff x="2819400" y="3810000"/>
              <a:chExt cx="3188732" cy="353458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819401" y="3810000"/>
                <a:ext cx="902732" cy="3534587"/>
                <a:chOff x="468868" y="3575459"/>
                <a:chExt cx="902732" cy="3534587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0000" r="86667"/>
                <a:stretch/>
              </p:blipFill>
              <p:spPr>
                <a:xfrm>
                  <a:off x="1066800" y="3733800"/>
                  <a:ext cx="304800" cy="3376246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762000" y="3617259"/>
                  <a:ext cx="478016" cy="2489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800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600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400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200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/>
                    <a:t>0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-668944" y="4713271"/>
                  <a:ext cx="2644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p</a:t>
                  </a:r>
                  <a:r>
                    <a:rPr lang="en-US" smtClean="0"/>
                    <a:t>redicted retrieval latency</a:t>
                  </a:r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819400" y="3810000"/>
                <a:ext cx="3188732" cy="2895600"/>
                <a:chOff x="468868" y="3575459"/>
                <a:chExt cx="3188732" cy="289560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1667" r="33333" b="18926"/>
                <a:stretch/>
              </p:blipFill>
              <p:spPr>
                <a:xfrm>
                  <a:off x="1371600" y="3733800"/>
                  <a:ext cx="2286000" cy="2737259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762000" y="3617259"/>
                  <a:ext cx="478016" cy="2489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800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600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400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200</a:t>
                  </a:r>
                </a:p>
                <a:p>
                  <a:pPr algn="r">
                    <a:lnSpc>
                      <a:spcPct val="200000"/>
                    </a:lnSpc>
                    <a:spcBef>
                      <a:spcPts val="300"/>
                    </a:spcBef>
                  </a:pPr>
                  <a:r>
                    <a:rPr lang="en-US" sz="1500" dirty="0"/>
                    <a:t>0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 rot="16200000">
                  <a:off x="-668944" y="4713271"/>
                  <a:ext cx="2644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</a:t>
                  </a:r>
                  <a:r>
                    <a:rPr lang="en-US" dirty="0" smtClean="0"/>
                    <a:t>redicted retrieval latency</a:t>
                  </a:r>
                  <a:endParaRPr lang="en-US" dirty="0"/>
                </a:p>
              </p:txBody>
            </p:sp>
          </p:grpSp>
        </p:grpSp>
        <p:sp>
          <p:nvSpPr>
            <p:cNvPr id="36" name="Rectangle 35"/>
            <p:cNvSpPr/>
            <p:nvPr/>
          </p:nvSpPr>
          <p:spPr>
            <a:xfrm rot="16200000">
              <a:off x="5112246" y="4835889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MODEL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9456" y="222553"/>
            <a:ext cx="3510110" cy="3553047"/>
            <a:chOff x="5421868" y="201653"/>
            <a:chExt cx="3510110" cy="3553047"/>
          </a:xfrm>
        </p:grpSpPr>
        <p:grpSp>
          <p:nvGrpSpPr>
            <p:cNvPr id="3" name="Group 2"/>
            <p:cNvGrpSpPr/>
            <p:nvPr/>
          </p:nvGrpSpPr>
          <p:grpSpPr>
            <a:xfrm>
              <a:off x="5754914" y="201653"/>
              <a:ext cx="3177064" cy="3553047"/>
              <a:chOff x="398502" y="28353"/>
              <a:chExt cx="3177064" cy="355304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502" y="28353"/>
                <a:ext cx="826532" cy="3553047"/>
                <a:chOff x="398502" y="28353"/>
                <a:chExt cx="826532" cy="3553047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770" r="93574"/>
                <a:stretch/>
              </p:blipFill>
              <p:spPr>
                <a:xfrm>
                  <a:off x="914400" y="152400"/>
                  <a:ext cx="310634" cy="3429000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762000" y="28353"/>
                  <a:ext cx="282450" cy="30958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7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6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5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4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3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2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1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endParaRPr lang="en-US" sz="15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-695035" y="1245937"/>
                  <a:ext cx="2556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mean </a:t>
                  </a:r>
                  <a:r>
                    <a:rPr lang="en-US" smtClean="0"/>
                    <a:t>acceptability rating</a:t>
                  </a:r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398502" y="28353"/>
                <a:ext cx="3177064" cy="3553047"/>
                <a:chOff x="398502" y="28353"/>
                <a:chExt cx="3177064" cy="3553047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5056" r="36313"/>
                <a:stretch/>
              </p:blipFill>
              <p:spPr>
                <a:xfrm>
                  <a:off x="1143000" y="152400"/>
                  <a:ext cx="2432566" cy="3429000"/>
                </a:xfrm>
                <a:prstGeom prst="rect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762000" y="28353"/>
                  <a:ext cx="282450" cy="30958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7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6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5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4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3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2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r>
                    <a:rPr lang="en-US" sz="1500" dirty="0" smtClean="0"/>
                    <a:t>1</a:t>
                  </a:r>
                </a:p>
                <a:p>
                  <a:pPr>
                    <a:lnSpc>
                      <a:spcPct val="150000"/>
                    </a:lnSpc>
                    <a:spcBef>
                      <a:spcPts val="300"/>
                    </a:spcBef>
                  </a:pPr>
                  <a:endParaRPr lang="en-US" sz="15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16200000">
                  <a:off x="-695035" y="1245937"/>
                  <a:ext cx="25564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mean acceptability rating</a:t>
                  </a:r>
                  <a:endParaRPr lang="en-US" dirty="0"/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>
            <a:xfrm rot="16200000">
              <a:off x="4999861" y="1607830"/>
              <a:ext cx="12133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Judgments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6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5568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Existing accounts of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New proposal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Experiment to confirm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Computational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Discussion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828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46420" y="457200"/>
            <a:ext cx="8776874" cy="3553047"/>
            <a:chOff x="398502" y="28353"/>
            <a:chExt cx="8776874" cy="35530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770"/>
            <a:stretch/>
          </p:blipFill>
          <p:spPr>
            <a:xfrm>
              <a:off x="914400" y="152400"/>
              <a:ext cx="8260976" cy="3429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2000" y="28353"/>
              <a:ext cx="282450" cy="30958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US" sz="1500" dirty="0" smtClean="0"/>
                <a:t>7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US" sz="1500" dirty="0" smtClean="0"/>
                <a:t>6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US" sz="1500" dirty="0" smtClean="0"/>
                <a:t>5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US" sz="1500" dirty="0" smtClean="0"/>
                <a:t>4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US" sz="1500" dirty="0" smtClean="0"/>
                <a:t>3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US" sz="1500" dirty="0" smtClean="0"/>
                <a:t>2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US" sz="1500" dirty="0" smtClean="0"/>
                <a:t>1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endParaRPr lang="en-US" sz="15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695035" y="1245937"/>
              <a:ext cx="2556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mean acceptability rating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215054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Computational model of memory access provides good fit to data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1981200" y="3137652"/>
            <a:ext cx="6248400" cy="1891548"/>
            <a:chOff x="1981200" y="3137652"/>
            <a:chExt cx="6248400" cy="1891548"/>
          </a:xfrm>
        </p:grpSpPr>
        <p:sp>
          <p:nvSpPr>
            <p:cNvPr id="3" name="Up Arrow 2"/>
            <p:cNvSpPr/>
            <p:nvPr/>
          </p:nvSpPr>
          <p:spPr>
            <a:xfrm>
              <a:off x="1981200" y="3137653"/>
              <a:ext cx="914400" cy="1891547"/>
            </a:xfrm>
            <a:prstGeom prst="upArrow">
              <a:avLst>
                <a:gd name="adj1" fmla="val 61765"/>
                <a:gd name="adj2" fmla="val 50000"/>
              </a:avLst>
            </a:prstGeom>
            <a:gradFill>
              <a:gsLst>
                <a:gs pos="47000">
                  <a:srgbClr val="98BAC2"/>
                </a:gs>
                <a:gs pos="0">
                  <a:srgbClr val="30758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4610100" y="3167161"/>
              <a:ext cx="914400" cy="1439233"/>
            </a:xfrm>
            <a:prstGeom prst="upArrow">
              <a:avLst>
                <a:gd name="adj1" fmla="val 61765"/>
                <a:gd name="adj2" fmla="val 50000"/>
              </a:avLst>
            </a:prstGeom>
            <a:gradFill>
              <a:gsLst>
                <a:gs pos="47000">
                  <a:srgbClr val="98BAC2"/>
                </a:gs>
                <a:gs pos="0">
                  <a:srgbClr val="30758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3"/>
            <p:cNvSpPr/>
            <p:nvPr/>
          </p:nvSpPr>
          <p:spPr>
            <a:xfrm>
              <a:off x="7315200" y="3137652"/>
              <a:ext cx="914400" cy="872595"/>
            </a:xfrm>
            <a:prstGeom prst="upArrow">
              <a:avLst>
                <a:gd name="adj1" fmla="val 61765"/>
                <a:gd name="adj2" fmla="val 50000"/>
              </a:avLst>
            </a:prstGeom>
            <a:gradFill>
              <a:gsLst>
                <a:gs pos="47000">
                  <a:srgbClr val="98BAC2"/>
                </a:gs>
                <a:gs pos="0">
                  <a:srgbClr val="30758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3082" y="610756"/>
            <a:ext cx="8763000" cy="444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8868" y="3575459"/>
            <a:ext cx="8827532" cy="3534587"/>
            <a:chOff x="468868" y="3575459"/>
            <a:chExt cx="8827532" cy="35345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0000"/>
            <a:stretch/>
          </p:blipFill>
          <p:spPr>
            <a:xfrm>
              <a:off x="1066800" y="3733800"/>
              <a:ext cx="8229600" cy="33762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2000" y="3617259"/>
              <a:ext cx="478016" cy="24899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800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600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400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200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/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668944" y="4713271"/>
              <a:ext cx="2644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</a:t>
              </a:r>
              <a:r>
                <a:rPr lang="en-US" smtClean="0"/>
                <a:t>redicted retrieval latency</a:t>
              </a:r>
              <a:endParaRPr lang="en-US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1905000" y="673873"/>
            <a:ext cx="6324600" cy="1352201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05000" y="3639416"/>
            <a:ext cx="6324600" cy="1352201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9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Discussion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accounts accurately predict certain aspects of the cline.</a:t>
            </a:r>
          </a:p>
          <a:p>
            <a:endParaRPr lang="en-US" sz="2000" dirty="0"/>
          </a:p>
          <a:p>
            <a:r>
              <a:rPr lang="en-US" sz="2000" dirty="0" smtClean="0"/>
              <a:t>What distinguishes the retrieval-based account?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No recourse to special parsing rules or separate structure-building systems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Cline reflects single structure-building system (grammar) embedded in a general memory architecture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Improved empirical coverage</a:t>
            </a:r>
            <a:r>
              <a:rPr lang="en-US" sz="2000" dirty="0" smtClean="0"/>
              <a:t>: retrieval account captures 4 empirical facts that existing accounts fail to explain</a:t>
            </a:r>
          </a:p>
        </p:txBody>
      </p:sp>
    </p:spTree>
    <p:extLst>
      <p:ext uri="{BB962C8B-B14F-4D97-AF65-F5344CB8AC3E}">
        <p14:creationId xmlns:p14="http://schemas.microsoft.com/office/powerpoint/2010/main" val="17093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4068" y="3505200"/>
            <a:ext cx="8827532" cy="3534587"/>
            <a:chOff x="468868" y="3575459"/>
            <a:chExt cx="8827532" cy="35345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0000"/>
            <a:stretch/>
          </p:blipFill>
          <p:spPr>
            <a:xfrm>
              <a:off x="1066800" y="3733800"/>
              <a:ext cx="8229600" cy="33762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2000" y="3617259"/>
              <a:ext cx="478016" cy="24899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800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600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400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200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/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668944" y="4713271"/>
              <a:ext cx="2644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</a:t>
              </a:r>
              <a:r>
                <a:rPr lang="en-US" smtClean="0"/>
                <a:t>redicted retrieval latency</a:t>
              </a: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2100" y="266700"/>
            <a:ext cx="388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Improved empirical coverage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Retrieval </a:t>
            </a:r>
            <a:r>
              <a:rPr lang="en-US" sz="2000" b="1" dirty="0" smtClean="0"/>
              <a:t>account captures AA &gt; PP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914400" lvl="1" indent="-457200">
              <a:buFont typeface="Arial" charset="0"/>
              <a:buChar char="•"/>
            </a:pPr>
            <a:r>
              <a:rPr lang="en-US" sz="2000" b="1" dirty="0" smtClean="0"/>
              <a:t>Recall: </a:t>
            </a:r>
            <a:r>
              <a:rPr lang="en-US" sz="2000" dirty="0" smtClean="0"/>
              <a:t>existing accounts predict no difference</a:t>
            </a:r>
            <a:endParaRPr lang="en-US" sz="2000" b="1" dirty="0" smtClean="0"/>
          </a:p>
          <a:p>
            <a:pPr marL="457200" indent="-457200">
              <a:buFont typeface="Arial" charset="0"/>
              <a:buChar char="•"/>
            </a:pPr>
            <a:endParaRPr lang="en-US" sz="2000" b="1" dirty="0"/>
          </a:p>
          <a:p>
            <a:pPr marL="914400" lvl="1" indent="-457200">
              <a:buFont typeface="Arial" charset="0"/>
              <a:buChar char="•"/>
            </a:pPr>
            <a:r>
              <a:rPr lang="en-US" sz="2000" b="1" dirty="0" smtClean="0"/>
              <a:t>Retrieval account: </a:t>
            </a:r>
            <a:r>
              <a:rPr lang="en-US" sz="2000" dirty="0" smtClean="0"/>
              <a:t>contrast reflects additional retrievals for passives</a:t>
            </a:r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2" name="Oval 1"/>
          <p:cNvSpPr/>
          <p:nvPr/>
        </p:nvSpPr>
        <p:spPr>
          <a:xfrm rot="20865283">
            <a:off x="898551" y="4772999"/>
            <a:ext cx="2391469" cy="15441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/>
              <a:t>Retrieval account captures PA &gt; AP</a:t>
            </a:r>
          </a:p>
          <a:p>
            <a:pPr marL="914400" lvl="1" indent="-457200">
              <a:buFont typeface="Arial" charset="0"/>
              <a:buChar char="•"/>
            </a:pPr>
            <a:endParaRPr lang="en-US" sz="20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000" dirty="0" smtClean="0"/>
              <a:t>Existing account predict no difference</a:t>
            </a:r>
          </a:p>
          <a:p>
            <a:pPr marL="914400" lvl="1" indent="-457200">
              <a:buFont typeface="Arial" charset="0"/>
              <a:buChar char="•"/>
            </a:pPr>
            <a:endParaRPr lang="en-US" sz="2000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000" b="1" dirty="0" smtClean="0"/>
              <a:t>Repair account: </a:t>
            </a:r>
            <a:r>
              <a:rPr lang="en-US" sz="2000" dirty="0"/>
              <a:t>changing a passive antecedent into an active and vice versa should involve same number of repair </a:t>
            </a:r>
            <a:r>
              <a:rPr lang="en-US" sz="2000" dirty="0" smtClean="0"/>
              <a:t>steps</a:t>
            </a:r>
          </a:p>
          <a:p>
            <a:pPr marL="914400" lvl="1" indent="-457200">
              <a:buFont typeface="Arial" charset="0"/>
              <a:buChar char="•"/>
            </a:pPr>
            <a:endParaRPr lang="en-US" sz="2000" b="1" dirty="0"/>
          </a:p>
          <a:p>
            <a:pPr marL="914400" lvl="1" indent="-457200">
              <a:buFont typeface="Arial" charset="0"/>
              <a:buChar char="•"/>
            </a:pPr>
            <a:r>
              <a:rPr lang="en-US" sz="2000" b="1" dirty="0" smtClean="0"/>
              <a:t>Search account</a:t>
            </a:r>
            <a:r>
              <a:rPr lang="en-US" sz="2000" dirty="0"/>
              <a:t>: both </a:t>
            </a:r>
            <a:r>
              <a:rPr lang="en-US" sz="2000" dirty="0" smtClean="0"/>
              <a:t>PA and AP </a:t>
            </a:r>
            <a:r>
              <a:rPr lang="en-US" sz="2000" dirty="0"/>
              <a:t>delete at big V in violation of MaxElide, and involve same amount of search work</a:t>
            </a:r>
          </a:p>
          <a:p>
            <a:pPr marL="914400" lvl="1" indent="-457200">
              <a:buFont typeface="Arial" charset="0"/>
              <a:buChar char="•"/>
            </a:pPr>
            <a:endParaRPr lang="en-US" sz="20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000" b="1" dirty="0" smtClean="0"/>
              <a:t>Retrieval account: </a:t>
            </a:r>
            <a:r>
              <a:rPr lang="en-US" sz="2000" dirty="0" smtClean="0"/>
              <a:t>reflects more mismatching cues for passive ellipsis </a:t>
            </a:r>
            <a:endParaRPr lang="en-US" sz="2000" b="1" dirty="0" smtClean="0"/>
          </a:p>
          <a:p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64068" y="3540742"/>
            <a:ext cx="8827532" cy="3534587"/>
            <a:chOff x="468868" y="3575459"/>
            <a:chExt cx="8827532" cy="353458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0000"/>
            <a:stretch/>
          </p:blipFill>
          <p:spPr>
            <a:xfrm>
              <a:off x="1066800" y="3733800"/>
              <a:ext cx="8229600" cy="337624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2000" y="3617259"/>
              <a:ext cx="478016" cy="24899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800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600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400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200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668944" y="4713271"/>
              <a:ext cx="2644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</a:t>
              </a:r>
              <a:r>
                <a:rPr lang="en-US" smtClean="0"/>
                <a:t>redicted retrieval latency</a:t>
              </a:r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 rot="20865283">
            <a:off x="6199692" y="3833414"/>
            <a:ext cx="2582799" cy="15862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4068" y="3540742"/>
            <a:ext cx="8827532" cy="3534587"/>
            <a:chOff x="468868" y="3575459"/>
            <a:chExt cx="8827532" cy="35345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0000"/>
            <a:stretch/>
          </p:blipFill>
          <p:spPr>
            <a:xfrm>
              <a:off x="1066800" y="3733800"/>
              <a:ext cx="8229600" cy="337624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0" y="3617259"/>
              <a:ext cx="478016" cy="24899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800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600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400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 smtClean="0"/>
                <a:t>200</a:t>
              </a:r>
            </a:p>
            <a:p>
              <a:pPr algn="r">
                <a:lnSpc>
                  <a:spcPct val="200000"/>
                </a:lnSpc>
                <a:spcBef>
                  <a:spcPts val="300"/>
                </a:spcBef>
              </a:pPr>
              <a:r>
                <a:rPr lang="en-US" sz="1500" dirty="0"/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668944" y="4713271"/>
              <a:ext cx="2644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</a:t>
              </a:r>
              <a:r>
                <a:rPr lang="en-US" smtClean="0"/>
                <a:t>redicted retrieval latency</a:t>
              </a: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3048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/>
              <a:t>Retrieval account captures v</a:t>
            </a:r>
            <a:r>
              <a:rPr lang="en-US" sz="2000" b="1" dirty="0" smtClean="0"/>
              <a:t>oice matches &gt; verbal gerunds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b="1" dirty="0"/>
          </a:p>
          <a:p>
            <a:pPr marL="0" lvl="1" algn="ctr"/>
            <a:r>
              <a:rPr lang="en-US" sz="2000" dirty="0"/>
              <a:t>Kim et al</a:t>
            </a:r>
            <a:r>
              <a:rPr lang="en-US" sz="2000" dirty="0" smtClean="0"/>
              <a:t>. (2011): </a:t>
            </a:r>
            <a:r>
              <a:rPr lang="en-US" sz="2000" i="1" dirty="0"/>
              <a:t>“It remains mysterious under both accounts why verbal </a:t>
            </a:r>
            <a:r>
              <a:rPr lang="en-US" sz="2000" i="1" dirty="0" smtClean="0"/>
              <a:t>gerund     are </a:t>
            </a:r>
            <a:r>
              <a:rPr lang="en-US" sz="2000" i="1" dirty="0" smtClean="0"/>
              <a:t>less acceptable than normal VPs”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n-US" sz="2000" b="1" dirty="0" smtClean="0"/>
              <a:t>Retrieval account: </a:t>
            </a:r>
            <a:r>
              <a:rPr lang="en-US" sz="2000" dirty="0" smtClean="0"/>
              <a:t>verbal gerunds violate structural expectations</a:t>
            </a:r>
          </a:p>
          <a:p>
            <a:pPr marL="914400" lvl="1" indent="-457200">
              <a:buFont typeface="Arial" charset="0"/>
              <a:buChar char="•"/>
            </a:pPr>
            <a:endParaRPr lang="en-US" sz="2000" b="1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000" b="1" dirty="0"/>
              <a:t>Retrieval account captures </a:t>
            </a:r>
            <a:r>
              <a:rPr lang="en-US" sz="2000" b="1" dirty="0" smtClean="0"/>
              <a:t>gerund mismatches &gt; voice mismatches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b="1" dirty="0"/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V</a:t>
            </a:r>
            <a:r>
              <a:rPr lang="en-US" sz="2000" dirty="0" smtClean="0"/>
              <a:t>oice mismatches involve more mismatching cues + additional retrievals for passives</a:t>
            </a:r>
            <a:endParaRPr lang="en-US" sz="2000" b="1" dirty="0" smtClean="0"/>
          </a:p>
          <a:p>
            <a:pPr marL="914400" lvl="1" indent="-457200">
              <a:buFont typeface="Arial" charset="0"/>
              <a:buChar char="•"/>
            </a:pPr>
            <a:endParaRPr lang="en-US" sz="2000" b="1" dirty="0" smtClean="0"/>
          </a:p>
          <a:p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9" name="Oval 8"/>
          <p:cNvSpPr/>
          <p:nvPr/>
        </p:nvSpPr>
        <p:spPr>
          <a:xfrm rot="20865283">
            <a:off x="944048" y="4562975"/>
            <a:ext cx="5090465" cy="15441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865283">
            <a:off x="3454354" y="3920873"/>
            <a:ext cx="5468019" cy="15441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2450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Existing accounts</a:t>
            </a:r>
            <a:endParaRPr lang="en-US" sz="2400" u="sng" dirty="0"/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556" y="685063"/>
            <a:ext cx="8923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err="1" smtClean="0"/>
              <a:t>Arregui</a:t>
            </a:r>
            <a:r>
              <a:rPr lang="en-US" sz="2000" dirty="0" smtClean="0"/>
              <a:t> et al. and Kim et al. make opposite claims about the grammatical status of VPE mismatches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Both agree cline reflects parser-specific heuristics that repair mismatches, improving acceptability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2489946"/>
            <a:ext cx="21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Today’s agenda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556" y="3130838"/>
            <a:ext cx="85568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New account: </a:t>
            </a:r>
            <a:r>
              <a:rPr lang="en-US" sz="2000" dirty="0" smtClean="0"/>
              <a:t>based on recent insights from sentence processing theory, memory theory, and cognitive modeling</a:t>
            </a:r>
            <a:endParaRPr lang="en-US" sz="2000" b="1" dirty="0" smtClean="0"/>
          </a:p>
          <a:p>
            <a:pPr marL="342900" indent="-342900">
              <a:buFont typeface="Arial" charset="0"/>
              <a:buChar char="•"/>
            </a:pPr>
            <a:endParaRPr lang="en-US" sz="2000" b="1" dirty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No need to posit special parser-specific rules to capture cline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Rather, cline reflects noisy memory retrieval mechanisms used to recover antecedent during comprehension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Proof-of-concept</a:t>
            </a:r>
            <a:r>
              <a:rPr lang="en-US" sz="2000" dirty="0" smtClean="0"/>
              <a:t>: Capture cline using a computational model of memory</a:t>
            </a:r>
          </a:p>
          <a:p>
            <a:pPr marL="342900" indent="-342900">
              <a:buFont typeface="Arial" charset="0"/>
              <a:buChar char="•"/>
            </a:pPr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Notable achievement: </a:t>
            </a:r>
            <a:r>
              <a:rPr lang="en-US" sz="2000" dirty="0" smtClean="0"/>
              <a:t>improved empirical coverage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617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Conclusion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Proposal: </a:t>
            </a:r>
            <a:r>
              <a:rPr lang="en-US" sz="2000" dirty="0" smtClean="0"/>
              <a:t>VPE acceptability cline reflects </a:t>
            </a:r>
            <a:r>
              <a:rPr lang="en-US" sz="2000" dirty="0"/>
              <a:t>independently motivated </a:t>
            </a:r>
            <a:r>
              <a:rPr lang="en-US" sz="2000" dirty="0" smtClean="0"/>
              <a:t>properties of </a:t>
            </a:r>
            <a:r>
              <a:rPr lang="en-US" sz="2000" dirty="0"/>
              <a:t>working </a:t>
            </a:r>
            <a:r>
              <a:rPr lang="en-US" sz="2000" dirty="0" smtClean="0"/>
              <a:t>memory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Computational model of memory provides good fit to data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Retrieval account offers explicit linking hypothesis connecting grammar and linguistic behavior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r>
              <a:rPr lang="en-US" sz="2000" b="1" dirty="0" smtClean="0"/>
              <a:t>Next steps </a:t>
            </a:r>
            <a:r>
              <a:rPr lang="mr-IN" sz="2000" b="1" dirty="0" smtClean="0"/>
              <a:t>…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Sets the stage to test other mismatches examined in previous work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‘Comet’ mismatches : </a:t>
            </a:r>
            <a:r>
              <a:rPr lang="en-US" sz="2000" i="1" dirty="0" smtClean="0"/>
              <a:t>Seeing the comet was nearly impossible, but John did.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i="1" dirty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Category mismatches: N-VP vs. </a:t>
            </a:r>
            <a:r>
              <a:rPr lang="en-US" sz="2000" dirty="0" err="1" smtClean="0"/>
              <a:t>Adj</a:t>
            </a:r>
            <a:r>
              <a:rPr lang="en-US" sz="2000" dirty="0" smtClean="0"/>
              <a:t>-VP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Current account explains behavioral responses (judgments, RTs), but </a:t>
            </a:r>
            <a:r>
              <a:rPr lang="mr-IN" sz="2000" dirty="0" smtClean="0"/>
              <a:t>…</a:t>
            </a:r>
            <a:r>
              <a:rPr lang="en-US" sz="2000" dirty="0" smtClean="0"/>
              <a:t>                    How are mismatches </a:t>
            </a:r>
            <a:r>
              <a:rPr lang="en-US" sz="2000" i="1" dirty="0" smtClean="0"/>
              <a:t>interpreted</a:t>
            </a:r>
            <a:r>
              <a:rPr lang="en-US" sz="2000" dirty="0" smtClean="0"/>
              <a:t>? What meaning is derived?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501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1201" y="3075057"/>
            <a:ext cx="256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Thank you!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838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0785" y="168550"/>
            <a:ext cx="208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Activation over time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8075" y="533400"/>
            <a:ext cx="8827851" cy="3429000"/>
            <a:chOff x="0" y="1676400"/>
            <a:chExt cx="9144000" cy="3551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6400"/>
              <a:ext cx="9144000" cy="3551802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4910480" y="2020914"/>
              <a:ext cx="722426" cy="1161945"/>
            </a:xfrm>
            <a:custGeom>
              <a:avLst/>
              <a:gdLst>
                <a:gd name="connsiteX0" fmla="*/ 0 w 722426"/>
                <a:gd name="connsiteY0" fmla="*/ 45467 h 1161945"/>
                <a:gd name="connsiteX1" fmla="*/ 10103 w 722426"/>
                <a:gd name="connsiteY1" fmla="*/ 873984 h 1161945"/>
                <a:gd name="connsiteX2" fmla="*/ 525401 w 722426"/>
                <a:gd name="connsiteY2" fmla="*/ 1161945 h 1161945"/>
                <a:gd name="connsiteX3" fmla="*/ 687063 w 722426"/>
                <a:gd name="connsiteY3" fmla="*/ 1156893 h 1161945"/>
                <a:gd name="connsiteX4" fmla="*/ 722426 w 722426"/>
                <a:gd name="connsiteY4" fmla="*/ 0 h 1161945"/>
                <a:gd name="connsiteX5" fmla="*/ 0 w 722426"/>
                <a:gd name="connsiteY5" fmla="*/ 45467 h 116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2426" h="1161945">
                  <a:moveTo>
                    <a:pt x="0" y="45467"/>
                  </a:moveTo>
                  <a:lnTo>
                    <a:pt x="10103" y="873984"/>
                  </a:lnTo>
                  <a:lnTo>
                    <a:pt x="525401" y="1161945"/>
                  </a:lnTo>
                  <a:lnTo>
                    <a:pt x="687063" y="1156893"/>
                  </a:lnTo>
                  <a:lnTo>
                    <a:pt x="722426" y="0"/>
                  </a:lnTo>
                  <a:lnTo>
                    <a:pt x="0" y="4546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41148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Activation level determines retrieval latency (time to retrieve and integrate item)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/>
              <a:t>Better match </a:t>
            </a:r>
            <a:r>
              <a:rPr lang="en-US" sz="2000" dirty="0">
                <a:sym typeface="Wingdings"/>
              </a:rPr>
              <a:t> higher activation  faster retrieval  improved acceptability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86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85568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Existing accounts of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New proposal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Experiment to confirm acceptability cline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Computational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Discussion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033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BEC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100" y="1616721"/>
            <a:ext cx="4206082" cy="1126480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VPE requires syntactic </a:t>
            </a:r>
            <a:r>
              <a:rPr lang="en-US" sz="2000" dirty="0" smtClean="0"/>
              <a:t>identity</a:t>
            </a:r>
          </a:p>
          <a:p>
            <a:r>
              <a:rPr lang="en-US" sz="2000" dirty="0"/>
              <a:t>VPE mismatches are </a:t>
            </a:r>
            <a:r>
              <a:rPr lang="en-US" sz="2000" b="1" i="1" dirty="0" smtClean="0"/>
              <a:t>ungrammatical </a:t>
            </a:r>
            <a:r>
              <a:rPr lang="en-US" sz="2000" dirty="0" smtClean="0"/>
              <a:t>(strict relation between surface forms)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16720"/>
            <a:ext cx="4514850" cy="1126481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VPE requires syntactic </a:t>
            </a:r>
            <a:r>
              <a:rPr lang="en-US" sz="2000" dirty="0" smtClean="0"/>
              <a:t>identity</a:t>
            </a:r>
          </a:p>
          <a:p>
            <a:r>
              <a:rPr lang="en-US" sz="2000" dirty="0"/>
              <a:t>VPE mismatches are </a:t>
            </a:r>
            <a:r>
              <a:rPr lang="en-US" sz="2000" b="1" i="1" dirty="0" smtClean="0"/>
              <a:t>grammatical </a:t>
            </a:r>
            <a:r>
              <a:rPr lang="en-US" sz="2000" dirty="0" smtClean="0"/>
              <a:t>(flexible relation between surface forms)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266700"/>
            <a:ext cx="2434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Existing accounts</a:t>
            </a:r>
            <a:endParaRPr lang="en-US" sz="2400" b="1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92100" y="792808"/>
            <a:ext cx="4206875" cy="823912"/>
          </a:xfrm>
        </p:spPr>
        <p:txBody>
          <a:bodyPr/>
          <a:lstStyle/>
          <a:p>
            <a:pPr algn="ctr"/>
            <a:r>
              <a:rPr lang="en-US" u="sng" dirty="0" err="1" smtClean="0"/>
              <a:t>Arregui</a:t>
            </a:r>
            <a:r>
              <a:rPr lang="en-US" u="sng" dirty="0" smtClean="0"/>
              <a:t> et al., 2006</a:t>
            </a:r>
            <a:endParaRPr lang="en-US" u="sng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602256" y="792808"/>
            <a:ext cx="4206875" cy="823912"/>
          </a:xfrm>
        </p:spPr>
        <p:txBody>
          <a:bodyPr/>
          <a:lstStyle/>
          <a:p>
            <a:pPr algn="ctr"/>
            <a:r>
              <a:rPr lang="en-US" u="sng" dirty="0" smtClean="0"/>
              <a:t>Kim et al., 2011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164788" y="2999050"/>
            <a:ext cx="681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Both agree</a:t>
            </a:r>
          </a:p>
          <a:p>
            <a:r>
              <a:rPr lang="en-US" sz="2000" dirty="0" smtClean="0"/>
              <a:t>Ellipsis resolution relies on extra-grammatical parser rules that</a:t>
            </a:r>
            <a:r>
              <a:rPr lang="mr-IN" sz="2000" dirty="0" smtClean="0"/>
              <a:t>…</a:t>
            </a:r>
            <a:endParaRPr lang="en-US" sz="20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92100" y="3962400"/>
            <a:ext cx="4206082" cy="1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Restructure antecedent into a syntactically matching form           (VP ‘recycling’ hypothesis)</a:t>
            </a:r>
            <a:endParaRPr lang="en-US" sz="20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665008" y="3962400"/>
            <a:ext cx="4372909" cy="1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(Over-)generate and rank a set </a:t>
            </a:r>
            <a:r>
              <a:rPr lang="en-US" sz="2000" dirty="0"/>
              <a:t>of candidate antecedent </a:t>
            </a:r>
            <a:r>
              <a:rPr lang="en-US" sz="2000" dirty="0" smtClean="0"/>
              <a:t>representations</a:t>
            </a:r>
            <a:endParaRPr lang="en-US" sz="200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292100" y="5079915"/>
            <a:ext cx="4206082" cy="1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Cline </a:t>
            </a:r>
            <a:r>
              <a:rPr lang="en-US" sz="2000" dirty="0"/>
              <a:t>reflects amount of </a:t>
            </a:r>
            <a:r>
              <a:rPr lang="en-US" sz="2000" b="1" i="1" dirty="0"/>
              <a:t>repair</a:t>
            </a:r>
            <a:r>
              <a:rPr lang="en-US" sz="2000" dirty="0"/>
              <a:t> </a:t>
            </a:r>
            <a:r>
              <a:rPr lang="en-US" sz="2000" dirty="0" smtClean="0"/>
              <a:t>work (more repair </a:t>
            </a:r>
            <a:r>
              <a:rPr lang="en-US" sz="2000" dirty="0" smtClean="0">
                <a:sym typeface="Wingdings"/>
              </a:rPr>
              <a:t> lower acceptability)</a:t>
            </a:r>
            <a:endParaRPr lang="en-US" sz="20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665009" y="5088880"/>
            <a:ext cx="4206082" cy="1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Cline </a:t>
            </a:r>
            <a:r>
              <a:rPr lang="en-US" sz="2000" dirty="0"/>
              <a:t>reflects amount of </a:t>
            </a:r>
            <a:r>
              <a:rPr lang="en-US" sz="2000" b="1" i="1" dirty="0" smtClean="0"/>
              <a:t>search </a:t>
            </a:r>
            <a:r>
              <a:rPr lang="en-US" sz="2000" dirty="0"/>
              <a:t>work (more </a:t>
            </a:r>
            <a:r>
              <a:rPr lang="en-US" sz="2000" dirty="0" smtClean="0"/>
              <a:t>search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lower acceptability</a:t>
            </a:r>
            <a:r>
              <a:rPr lang="en-US" sz="2000" dirty="0" smtClean="0">
                <a:sym typeface="Wingdings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54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800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derivation from Kim et al., 2011: Voice (</a:t>
            </a:r>
            <a:r>
              <a:rPr lang="en-US" sz="2400" b="1" dirty="0" err="1" smtClean="0"/>
              <a:t>mis</a:t>
            </a:r>
            <a:r>
              <a:rPr lang="en-US" sz="2400" b="1" dirty="0" smtClean="0"/>
              <a:t>)matches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Voice mismatch </a:t>
            </a:r>
            <a:r>
              <a:rPr lang="en-US" sz="2000" dirty="0"/>
              <a:t>imposes an acceptability </a:t>
            </a:r>
            <a:r>
              <a:rPr lang="en-US" sz="2000" dirty="0" smtClean="0"/>
              <a:t>penalty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u="sng" dirty="0" smtClean="0"/>
              <a:t>Matching voice: Active-Active and Passive-Passive</a:t>
            </a:r>
          </a:p>
          <a:p>
            <a:pPr>
              <a:tabLst>
                <a:tab pos="333375" algn="l"/>
              </a:tabLst>
            </a:pPr>
            <a:r>
              <a:rPr lang="en-US" sz="2000" b="1" dirty="0" smtClean="0"/>
              <a:t>	AA: </a:t>
            </a:r>
            <a:r>
              <a:rPr lang="en-US" sz="2000" dirty="0" smtClean="0"/>
              <a:t>Jill betrayed Abby, and Matt did </a:t>
            </a:r>
            <a:r>
              <a:rPr lang="en-US" sz="2000" strike="sngStrike" dirty="0" smtClean="0"/>
              <a:t>betray Abby</a:t>
            </a:r>
            <a:r>
              <a:rPr lang="en-US" sz="2000" dirty="0" smtClean="0"/>
              <a:t> too.</a:t>
            </a:r>
            <a:endParaRPr lang="en-US" sz="2000" dirty="0"/>
          </a:p>
          <a:p>
            <a:pPr>
              <a:tabLst>
                <a:tab pos="333375" algn="l"/>
              </a:tabLst>
            </a:pPr>
            <a:r>
              <a:rPr lang="en-US" sz="2000" dirty="0"/>
              <a:t>	</a:t>
            </a:r>
            <a:r>
              <a:rPr lang="en-US" sz="2000" b="1" dirty="0" smtClean="0"/>
              <a:t>PP: </a:t>
            </a:r>
            <a:r>
              <a:rPr lang="en-US" sz="2000" dirty="0" smtClean="0"/>
              <a:t>Abby was betrayed by Jill, </a:t>
            </a:r>
            <a:r>
              <a:rPr lang="en-US" sz="2000" dirty="0"/>
              <a:t>and Matt </a:t>
            </a:r>
            <a:r>
              <a:rPr lang="en-US" sz="2000" dirty="0" smtClean="0"/>
              <a:t>was </a:t>
            </a:r>
            <a:r>
              <a:rPr lang="en-US" sz="2000" strike="sngStrike" dirty="0" smtClean="0"/>
              <a:t>betray by Jill</a:t>
            </a:r>
            <a:r>
              <a:rPr lang="en-US" sz="2000" dirty="0" smtClean="0"/>
              <a:t> too</a:t>
            </a:r>
            <a:r>
              <a:rPr lang="en-US" sz="2000" dirty="0"/>
              <a:t>.</a:t>
            </a:r>
          </a:p>
          <a:p>
            <a:pPr>
              <a:tabLst>
                <a:tab pos="333375" algn="l"/>
              </a:tabLst>
            </a:pPr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r>
              <a:rPr lang="en-US" sz="2000" b="1" u="sng" dirty="0" smtClean="0"/>
              <a:t>Mismatching voice: Passive-Active </a:t>
            </a:r>
            <a:r>
              <a:rPr lang="en-US" sz="2000" b="1" u="sng" dirty="0"/>
              <a:t>and Active-Passive</a:t>
            </a:r>
          </a:p>
          <a:p>
            <a:pPr>
              <a:tabLst>
                <a:tab pos="333375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PA</a:t>
            </a:r>
            <a:r>
              <a:rPr lang="en-US" sz="2000" b="1" dirty="0"/>
              <a:t>: </a:t>
            </a:r>
            <a:r>
              <a:rPr lang="en-US" sz="2000" dirty="0"/>
              <a:t>Abby was betrayed by Jill, and Matt did </a:t>
            </a:r>
            <a:r>
              <a:rPr lang="en-US" sz="2000" strike="sngStrike" dirty="0"/>
              <a:t>betray Abby</a:t>
            </a:r>
            <a:r>
              <a:rPr lang="en-US" sz="2000" dirty="0"/>
              <a:t> too.</a:t>
            </a:r>
            <a:endParaRPr lang="en-US" sz="2000" b="1" dirty="0" smtClean="0"/>
          </a:p>
          <a:p>
            <a:pPr>
              <a:tabLst>
                <a:tab pos="333375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AP: </a:t>
            </a:r>
            <a:r>
              <a:rPr lang="en-US" sz="2000" dirty="0" smtClean="0"/>
              <a:t>Jill betrayed Abby, and Matt was </a:t>
            </a:r>
            <a:r>
              <a:rPr lang="en-US" sz="2000" strike="sngStrike" dirty="0" smtClean="0"/>
              <a:t>betrayed by Jill</a:t>
            </a:r>
            <a:r>
              <a:rPr lang="en-US" sz="2000" dirty="0" smtClean="0"/>
              <a:t> too.</a:t>
            </a:r>
            <a:endParaRPr lang="en-US" sz="2000" dirty="0"/>
          </a:p>
          <a:p>
            <a:pPr>
              <a:tabLst>
                <a:tab pos="333375" algn="l"/>
              </a:tabLst>
            </a:pPr>
            <a:r>
              <a:rPr lang="en-US" sz="2000" dirty="0"/>
              <a:t>	</a:t>
            </a:r>
            <a:endParaRPr lang="en-US" sz="2000" dirty="0" smtClean="0"/>
          </a:p>
          <a:p>
            <a:pPr>
              <a:tabLst>
                <a:tab pos="333375" algn="l"/>
              </a:tabLst>
            </a:pPr>
            <a:endParaRPr lang="en-US" sz="2000" dirty="0"/>
          </a:p>
          <a:p>
            <a:pPr marL="342900" indent="-342900">
              <a:buFont typeface="Arial" charset="0"/>
              <a:buChar char="•"/>
              <a:tabLst>
                <a:tab pos="333375" algn="l"/>
              </a:tabLst>
            </a:pPr>
            <a:r>
              <a:rPr lang="en-US" sz="2000" b="1" dirty="0" smtClean="0"/>
              <a:t>Acceptability cline: {AA &gt; PP} &gt; {PA &gt; AP}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16626" y="906790"/>
            <a:ext cx="199516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smtClean="0"/>
              <a:t>Log Acceptability</a:t>
            </a:r>
            <a:endParaRPr lang="en-US" sz="2000" u="sng" dirty="0"/>
          </a:p>
          <a:p>
            <a:pPr algn="ctr"/>
            <a:r>
              <a:rPr lang="en-US" sz="2000" dirty="0" smtClean="0"/>
              <a:t>(from modulus 0)</a:t>
            </a:r>
          </a:p>
          <a:p>
            <a:pPr algn="ctr"/>
            <a:endParaRPr lang="en-US" sz="2000" u="sng" dirty="0"/>
          </a:p>
          <a:p>
            <a:pPr algn="ctr"/>
            <a:r>
              <a:rPr lang="en-US" sz="2000" dirty="0" smtClean="0"/>
              <a:t>0.23</a:t>
            </a:r>
          </a:p>
          <a:p>
            <a:pPr algn="ctr"/>
            <a:r>
              <a:rPr lang="en-US" sz="2000" dirty="0" smtClean="0"/>
              <a:t>-0.30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-0.61</a:t>
            </a:r>
          </a:p>
          <a:p>
            <a:pPr algn="ctr"/>
            <a:r>
              <a:rPr lang="en-US" sz="2000" dirty="0" smtClean="0"/>
              <a:t>-0.70</a:t>
            </a:r>
            <a:endParaRPr lang="en-US" sz="2000" dirty="0"/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78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807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derivation from Kim et al</a:t>
            </a:r>
            <a:r>
              <a:rPr lang="en-US" sz="2400" b="1" dirty="0"/>
              <a:t>., </a:t>
            </a:r>
            <a:r>
              <a:rPr lang="en-US" sz="2400" b="1" dirty="0" smtClean="0"/>
              <a:t>2011: </a:t>
            </a:r>
            <a:r>
              <a:rPr lang="en-US" sz="2400" b="1" dirty="0"/>
              <a:t>Voice (</a:t>
            </a:r>
            <a:r>
              <a:rPr lang="en-US" sz="2400" b="1" dirty="0" err="1"/>
              <a:t>mis</a:t>
            </a:r>
            <a:r>
              <a:rPr lang="en-US" sz="2400" b="1" dirty="0"/>
              <a:t>)matches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582" y="125002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Underlying structures</a:t>
            </a:r>
            <a:endParaRPr lang="en-US" sz="2000" b="1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0" y="1650139"/>
            <a:ext cx="5366067" cy="4702535"/>
            <a:chOff x="0" y="1650139"/>
            <a:chExt cx="5366067" cy="470253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650139"/>
              <a:ext cx="2649071" cy="4702535"/>
              <a:chOff x="322729" y="1641175"/>
              <a:chExt cx="2649071" cy="47025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22729" y="5943600"/>
                <a:ext cx="2649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Active antecedent</a:t>
                </a:r>
                <a:endParaRPr lang="en-US" sz="2000" b="1" dirty="0" smtClean="0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338" y="1641175"/>
                <a:ext cx="2231851" cy="41910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2409084" y="2169262"/>
              <a:ext cx="2956983" cy="4183412"/>
              <a:chOff x="3351243" y="2137886"/>
              <a:chExt cx="2956983" cy="418341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591230" y="5921188"/>
                <a:ext cx="2649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Passive antecedent</a:t>
                </a:r>
                <a:endParaRPr lang="en-US" sz="2000" b="1" dirty="0" smtClean="0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243" y="2137886"/>
                <a:ext cx="2956983" cy="3694289"/>
              </a:xfrm>
              <a:prstGeom prst="rect">
                <a:avLst/>
              </a:prstGeom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4734046" y="1083999"/>
            <a:ext cx="3903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Ellipsis targets 3 possible positions: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Big V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</a:t>
            </a:r>
            <a:r>
              <a:rPr lang="en-US" sz="2000" dirty="0" smtClean="0"/>
              <a:t>oice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Little 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6067" y="2667000"/>
            <a:ext cx="37779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Parser considers all 3 options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Options ranked based on parsing heuristics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MaxElide</a:t>
            </a:r>
            <a:r>
              <a:rPr lang="en-US" sz="2000" dirty="0" smtClean="0"/>
              <a:t>: ellipsis preferentially targets higher nodes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little v &gt; voice &gt; big V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Subtrees consistent with heuristics explored first</a:t>
            </a:r>
          </a:p>
          <a:p>
            <a:pPr marL="342900" indent="-342900">
              <a:buFont typeface="Arial" charset="0"/>
              <a:buChar char="•"/>
            </a:pPr>
            <a:endParaRPr lang="en-US" sz="2000" b="1" dirty="0"/>
          </a:p>
          <a:p>
            <a:pPr marL="342900" indent="-342900">
              <a:buFont typeface="Arial" charset="0"/>
              <a:buChar char="•"/>
            </a:pPr>
            <a:endParaRPr lang="en-US" sz="20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96582" y="747819"/>
            <a:ext cx="442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Cline reflects amount of </a:t>
            </a:r>
            <a:r>
              <a:rPr lang="en-US" sz="2000" b="1" i="1" smtClean="0"/>
              <a:t>search</a:t>
            </a:r>
            <a:r>
              <a:rPr lang="en-US" sz="2000" smtClean="0"/>
              <a:t> work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981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266700"/>
            <a:ext cx="807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derivation from Kim et al</a:t>
            </a:r>
            <a:r>
              <a:rPr lang="en-US" sz="2400" b="1" dirty="0"/>
              <a:t>., </a:t>
            </a:r>
            <a:r>
              <a:rPr lang="en-US" sz="2400" b="1" dirty="0" smtClean="0"/>
              <a:t>2011: </a:t>
            </a:r>
            <a:r>
              <a:rPr lang="en-US" sz="2400" b="1" dirty="0"/>
              <a:t>Voice (</a:t>
            </a:r>
            <a:r>
              <a:rPr lang="en-US" sz="2400" b="1" dirty="0" err="1"/>
              <a:t>mis</a:t>
            </a:r>
            <a:r>
              <a:rPr lang="en-US" sz="2400" b="1" dirty="0"/>
              <a:t>)matches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0679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  <a:tabLst>
                <a:tab pos="333375" algn="l"/>
              </a:tabLst>
            </a:pPr>
            <a:r>
              <a:rPr lang="en-US" sz="2000" b="1" dirty="0" smtClean="0"/>
              <a:t>Matching voice (AA, PP): </a:t>
            </a:r>
            <a:r>
              <a:rPr lang="en-US" sz="2000" dirty="0" smtClean="0"/>
              <a:t>Ellipsis </a:t>
            </a:r>
            <a:r>
              <a:rPr lang="en-US" sz="2000" dirty="0"/>
              <a:t>targets highest little v node, consistent with </a:t>
            </a:r>
            <a:r>
              <a:rPr lang="en-US" sz="2000" dirty="0" smtClean="0"/>
              <a:t>MaxElide</a:t>
            </a:r>
          </a:p>
          <a:p>
            <a:pPr marL="342900" indent="-342900">
              <a:buFont typeface="Arial" charset="0"/>
              <a:buChar char="•"/>
              <a:tabLst>
                <a:tab pos="333375" algn="l"/>
              </a:tabLst>
            </a:pPr>
            <a:endParaRPr lang="en-US" sz="2000" b="1" dirty="0"/>
          </a:p>
          <a:p>
            <a:pPr marL="342900" indent="-342900">
              <a:buFont typeface="Arial" charset="0"/>
              <a:buChar char="•"/>
              <a:tabLst>
                <a:tab pos="333375" algn="l"/>
              </a:tabLst>
            </a:pPr>
            <a:r>
              <a:rPr lang="en-US" sz="2000" b="1" dirty="0" smtClean="0"/>
              <a:t>Mismatching voice (PA, AP)</a:t>
            </a:r>
            <a:r>
              <a:rPr lang="en-US" sz="2000" dirty="0" smtClean="0"/>
              <a:t>: </a:t>
            </a:r>
            <a:r>
              <a:rPr lang="en-US" sz="2000" dirty="0"/>
              <a:t>Ellipsis targets </a:t>
            </a:r>
            <a:r>
              <a:rPr lang="en-US" sz="2000" dirty="0" smtClean="0"/>
              <a:t>low big V </a:t>
            </a:r>
            <a:r>
              <a:rPr lang="en-US" sz="2000" dirty="0"/>
              <a:t>node, </a:t>
            </a:r>
            <a:r>
              <a:rPr lang="en-US" sz="2000" dirty="0" smtClean="0"/>
              <a:t>violating MaxElide</a:t>
            </a:r>
          </a:p>
          <a:p>
            <a:pPr marL="342900" indent="-342900">
              <a:buFont typeface="Arial" charset="0"/>
              <a:buChar char="•"/>
              <a:tabLst>
                <a:tab pos="333375" algn="l"/>
              </a:tabLst>
            </a:pPr>
            <a:endParaRPr lang="en-US" sz="2000" b="1" dirty="0"/>
          </a:p>
          <a:p>
            <a:pPr marL="342900" indent="-342900">
              <a:buFont typeface="Arial" charset="0"/>
              <a:buChar char="•"/>
              <a:tabLst>
                <a:tab pos="333375" algn="l"/>
              </a:tabLst>
            </a:pPr>
            <a:r>
              <a:rPr lang="en-US" sz="2000" b="1" dirty="0" smtClean="0"/>
              <a:t>More search work: </a:t>
            </a:r>
            <a:r>
              <a:rPr lang="en-US" sz="2000" dirty="0" smtClean="0"/>
              <a:t>Mismatches are less acceptable because parser must first search through higher ranked subtrees to find match</a:t>
            </a:r>
          </a:p>
          <a:p>
            <a:pPr marL="342900" indent="-342900">
              <a:buFont typeface="Arial" charset="0"/>
              <a:buChar char="•"/>
              <a:tabLst>
                <a:tab pos="333375" algn="l"/>
              </a:tabLst>
            </a:pPr>
            <a:endParaRPr lang="en-US" sz="2000" dirty="0"/>
          </a:p>
          <a:p>
            <a:pPr algn="ctr">
              <a:tabLst>
                <a:tab pos="333375" algn="l"/>
              </a:tabLst>
            </a:pPr>
            <a:r>
              <a:rPr lang="en-US" sz="2000" b="1" dirty="0"/>
              <a:t>little v &gt; voice &gt; big V</a:t>
            </a:r>
          </a:p>
          <a:p>
            <a:pPr>
              <a:tabLst>
                <a:tab pos="333375" algn="l"/>
              </a:tabLst>
            </a:pP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2477" y="4572000"/>
            <a:ext cx="4610523" cy="1200329"/>
          </a:xfrm>
          <a:prstGeom prst="rect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Notice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Doesn’t explain AA &gt; PP or PA &gt; AP contrasts!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26614" y="2438400"/>
            <a:ext cx="3817386" cy="3770182"/>
            <a:chOff x="0" y="1650139"/>
            <a:chExt cx="5366067" cy="4702535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50139"/>
              <a:ext cx="2649071" cy="4702535"/>
              <a:chOff x="322729" y="1641175"/>
              <a:chExt cx="2649071" cy="470253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22729" y="5943600"/>
                <a:ext cx="2649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Active antecedent</a:t>
                </a:r>
                <a:endParaRPr lang="en-US" sz="2000" b="1" dirty="0" smtClean="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338" y="1641175"/>
                <a:ext cx="2231851" cy="41910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2409084" y="2169262"/>
              <a:ext cx="2956983" cy="4183412"/>
              <a:chOff x="3351243" y="2137886"/>
              <a:chExt cx="2956983" cy="418341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591230" y="5921188"/>
                <a:ext cx="2649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Passive antecedent</a:t>
                </a:r>
                <a:endParaRPr lang="en-US" sz="2000" b="1" dirty="0" smtClean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243" y="2137886"/>
                <a:ext cx="2956983" cy="36942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761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4923</TotalTime>
  <Words>2162</Words>
  <Application>Microsoft Macintosh PowerPoint</Application>
  <PresentationFormat>On-screen Show (4:3)</PresentationFormat>
  <Paragraphs>649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Calibri Light</vt:lpstr>
      <vt:lpstr>Courier</vt:lpstr>
      <vt:lpstr>Mangal</vt:lpstr>
      <vt:lpstr>Wingdings</vt:lpstr>
      <vt:lpstr>Arial</vt:lpstr>
      <vt:lpstr>Office Theme</vt:lpstr>
      <vt:lpstr>Navigating ellipsis structures in memory: New insights from computational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ellipsis structures in memory: New insights from computational modeling</dc:title>
  <dc:creator>Parker, Daniel</dc:creator>
  <cp:lastModifiedBy>Parker, Daniel</cp:lastModifiedBy>
  <cp:revision>559</cp:revision>
  <dcterms:created xsi:type="dcterms:W3CDTF">2017-07-10T11:37:02Z</dcterms:created>
  <dcterms:modified xsi:type="dcterms:W3CDTF">2017-07-29T11:44:30Z</dcterms:modified>
</cp:coreProperties>
</file>