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63" r:id="rId2"/>
    <p:sldId id="265" r:id="rId3"/>
    <p:sldId id="489" r:id="rId4"/>
    <p:sldId id="488" r:id="rId5"/>
    <p:sldId id="536" r:id="rId6"/>
    <p:sldId id="520" r:id="rId7"/>
    <p:sldId id="521" r:id="rId8"/>
    <p:sldId id="565" r:id="rId9"/>
    <p:sldId id="597" r:id="rId10"/>
    <p:sldId id="566" r:id="rId11"/>
    <p:sldId id="567" r:id="rId12"/>
    <p:sldId id="496" r:id="rId13"/>
    <p:sldId id="510" r:id="rId14"/>
    <p:sldId id="542" r:id="rId15"/>
    <p:sldId id="538" r:id="rId16"/>
    <p:sldId id="564" r:id="rId17"/>
    <p:sldId id="591" r:id="rId18"/>
    <p:sldId id="509" r:id="rId19"/>
    <p:sldId id="548" r:id="rId20"/>
    <p:sldId id="543" r:id="rId21"/>
    <p:sldId id="524" r:id="rId22"/>
    <p:sldId id="526" r:id="rId23"/>
    <p:sldId id="527" r:id="rId24"/>
    <p:sldId id="569" r:id="rId25"/>
    <p:sldId id="588" r:id="rId26"/>
    <p:sldId id="589" r:id="rId27"/>
    <p:sldId id="594" r:id="rId28"/>
    <p:sldId id="598" r:id="rId29"/>
    <p:sldId id="570" r:id="rId30"/>
    <p:sldId id="586" r:id="rId31"/>
    <p:sldId id="595" r:id="rId32"/>
    <p:sldId id="599" r:id="rId33"/>
    <p:sldId id="571" r:id="rId34"/>
    <p:sldId id="580" r:id="rId35"/>
    <p:sldId id="596" r:id="rId36"/>
    <p:sldId id="593" r:id="rId37"/>
    <p:sldId id="572" r:id="rId38"/>
    <p:sldId id="587" r:id="rId39"/>
    <p:sldId id="584" r:id="rId40"/>
    <p:sldId id="576" r:id="rId41"/>
    <p:sldId id="578" r:id="rId42"/>
    <p:sldId id="577" r:id="rId43"/>
    <p:sldId id="585" r:id="rId44"/>
    <p:sldId id="522" r:id="rId45"/>
    <p:sldId id="528" r:id="rId46"/>
    <p:sldId id="590" r:id="rId47"/>
    <p:sldId id="592" r:id="rId48"/>
    <p:sldId id="549" r:id="rId49"/>
    <p:sldId id="546" r:id="rId5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1" autoAdjust="0"/>
    <p:restoredTop sz="95652" autoAdjust="0"/>
  </p:normalViewPr>
  <p:slideViewPr>
    <p:cSldViewPr>
      <p:cViewPr>
        <p:scale>
          <a:sx n="153" d="100"/>
          <a:sy n="153" d="100"/>
        </p:scale>
        <p:origin x="-208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C3BACBA-6A81-4844-A61E-4190F7B0161B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162101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noProof="0" smtClean="0"/>
              <a:t>Cliquez pour modifier les styles du texte du masque</a:t>
            </a:r>
          </a:p>
          <a:p>
            <a:pPr lvl="1"/>
            <a:r>
              <a:rPr lang="fr-FR" altLang="ja-JP" noProof="0" smtClean="0"/>
              <a:t>Deuxième niveau</a:t>
            </a:r>
          </a:p>
          <a:p>
            <a:pPr lvl="2"/>
            <a:r>
              <a:rPr lang="fr-FR" altLang="ja-JP" noProof="0" smtClean="0"/>
              <a:t>Troisième niveau</a:t>
            </a:r>
          </a:p>
          <a:p>
            <a:pPr lvl="3"/>
            <a:r>
              <a:rPr lang="fr-FR" altLang="ja-JP" noProof="0" smtClean="0"/>
              <a:t>Quatrième niveau</a:t>
            </a:r>
          </a:p>
          <a:p>
            <a:pPr lvl="4"/>
            <a:r>
              <a:rPr lang="fr-FR" altLang="ja-JP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09AB58B-2299-47F6-A41F-A2A358A92E5D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816297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ja-JP" dirty="0" smtClean="0">
              <a:ea typeface="ＭＳ Ｐゴシック" charset="-128"/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66C69E-86A9-4580-BF66-BF2F174FB4D2}" type="slidenum">
              <a:rPr lang="fr-FR" altLang="ja-JP">
                <a:latin typeface="Arial" charset="0"/>
                <a:ea typeface="ＭＳ Ｐゴシック" charset="-128"/>
              </a:rPr>
              <a:pPr/>
              <a:t>1</a:t>
            </a:fld>
            <a:endParaRPr lang="fr-FR" altLang="ja-JP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50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227DA3-D0C5-EF49-9903-C1B6427A1281}" type="slidenum">
              <a:rPr lang="en-US" sz="1200" b="0"/>
              <a:pPr/>
              <a:t>27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938283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31AF6C-1124-9D41-A0A8-ABE53206FF68}" type="slidenum">
              <a:rPr lang="en-US" sz="1200" b="0"/>
              <a:pPr/>
              <a:t>31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220293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1063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18E111-D59F-3C44-9B36-D03A5BFC4DFA}" type="slidenum">
              <a:rPr lang="en-US" sz="1200" b="0"/>
              <a:pPr/>
              <a:t>35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813952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barbara</a:t>
            </a:r>
            <a:r>
              <a:rPr lang="fr-FR" dirty="0" smtClean="0"/>
              <a:t> and </a:t>
            </a:r>
            <a:r>
              <a:rPr lang="fr-FR" dirty="0" err="1" smtClean="0"/>
              <a:t>dario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AB58B-2299-47F6-A41F-A2A358A92E5D}" type="slidenum">
              <a:rPr lang="fr-FR" altLang="ja-JP" smtClean="0"/>
              <a:pPr>
                <a:defRPr/>
              </a:pPr>
              <a:t>45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714695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ja-JP" smtClean="0">
                <a:ea typeface="ＭＳ Ｐゴシック" charset="-128"/>
              </a:rPr>
              <a:t>Identity</a:t>
            </a:r>
            <a:r>
              <a:rPr lang="fr-FR" altLang="ja-JP" dirty="0" smtClean="0">
                <a:ea typeface="ＭＳ Ｐゴシック" charset="-128"/>
              </a:rPr>
              <a:t> condition </a:t>
            </a:r>
            <a:r>
              <a:rPr lang="fr-FR" altLang="ja-JP" dirty="0" err="1" smtClean="0">
                <a:ea typeface="ＭＳ Ｐゴシック" charset="-128"/>
              </a:rPr>
              <a:t>should</a:t>
            </a:r>
            <a:r>
              <a:rPr lang="fr-FR" altLang="ja-JP" dirty="0" smtClean="0">
                <a:ea typeface="ＭＳ Ｐゴシック" charset="-128"/>
              </a:rPr>
              <a:t> </a:t>
            </a:r>
            <a:r>
              <a:rPr lang="fr-FR" altLang="ja-JP" dirty="0" err="1" smtClean="0">
                <a:ea typeface="ＭＳ Ｐゴシック" charset="-128"/>
              </a:rPr>
              <a:t>be</a:t>
            </a:r>
            <a:r>
              <a:rPr lang="fr-FR" altLang="ja-JP" dirty="0" smtClean="0">
                <a:ea typeface="ＭＳ Ｐゴシック" charset="-128"/>
              </a:rPr>
              <a:t> </a:t>
            </a:r>
            <a:r>
              <a:rPr lang="fr-FR" altLang="ja-JP" dirty="0" err="1" smtClean="0">
                <a:ea typeface="ＭＳ Ｐゴシック" charset="-128"/>
              </a:rPr>
              <a:t>relaxed</a:t>
            </a:r>
            <a:endParaRPr lang="ja-JP" altLang="ja-JP" dirty="0" smtClean="0">
              <a:ea typeface="ＭＳ Ｐゴシック" charset="-128"/>
            </a:endParaRP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172A0D-0746-4A37-A57E-56F4A8029513}" type="slidenum">
              <a:rPr lang="fr-FR" altLang="ja-JP">
                <a:latin typeface="Arial" charset="0"/>
                <a:ea typeface="ＭＳ Ｐゴシック" charset="-128"/>
              </a:rPr>
              <a:pPr/>
              <a:t>49</a:t>
            </a:fld>
            <a:endParaRPr lang="fr-FR" altLang="ja-JP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146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françois</a:t>
            </a:r>
            <a:r>
              <a:rPr lang="fr-FR" dirty="0" smtClean="0"/>
              <a:t> </a:t>
            </a:r>
            <a:r>
              <a:rPr lang="fr-FR" dirty="0" err="1" smtClean="0"/>
              <a:t>mouret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AB58B-2299-47F6-A41F-A2A358A92E5D}" type="slidenum">
              <a:rPr lang="fr-FR" altLang="ja-JP" smtClean="0"/>
              <a:pPr>
                <a:defRPr/>
              </a:pPr>
              <a:t>2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52102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ja-JP" smtClean="0">
                <a:ea typeface="ＭＳ Ｐゴシック" charset="-128"/>
              </a:rPr>
              <a:t>VP ellipsis and I did ≠ VP anaphora and I did it where no syntactic reconstruction is at stake</a:t>
            </a: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2F2F7F-CA9B-4525-8968-4A6777D937DA}" type="slidenum">
              <a:rPr lang="fr-FR" altLang="ja-JP">
                <a:latin typeface="Arial" charset="0"/>
                <a:ea typeface="ＭＳ Ｐゴシック" charset="-128"/>
              </a:rPr>
              <a:pPr/>
              <a:t>4</a:t>
            </a:fld>
            <a:endParaRPr lang="fr-FR" altLang="ja-JP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4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syncretic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are </a:t>
            </a:r>
            <a:r>
              <a:rPr lang="fr-FR" dirty="0" err="1" smtClean="0"/>
              <a:t>alowed</a:t>
            </a:r>
            <a:r>
              <a:rPr lang="fr-FR" dirty="0" smtClean="0"/>
              <a:t> are </a:t>
            </a:r>
            <a:r>
              <a:rPr lang="fr-FR" dirty="0" err="1" smtClean="0"/>
              <a:t>which</a:t>
            </a:r>
            <a:r>
              <a:rPr lang="fr-FR" dirty="0" smtClean="0"/>
              <a:t> are not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an open question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AB58B-2299-47F6-A41F-A2A358A92E5D}" type="slidenum">
              <a:rPr lang="fr-FR" altLang="ja-JP" smtClean="0"/>
              <a:pPr>
                <a:defRPr/>
              </a:pPr>
              <a:t>13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7318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Crysmann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AB58B-2299-47F6-A41F-A2A358A92E5D}" type="slidenum">
              <a:rPr lang="fr-FR" altLang="ja-JP" smtClean="0"/>
              <a:pPr>
                <a:defRPr/>
              </a:pPr>
              <a:t>16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9073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Last </a:t>
            </a:r>
            <a:r>
              <a:rPr lang="fr-FR" dirty="0" err="1" smtClean="0"/>
              <a:t>example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scalarity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AB58B-2299-47F6-A41F-A2A358A92E5D}" type="slidenum">
              <a:rPr lang="fr-FR" altLang="ja-JP" smtClean="0"/>
              <a:pPr>
                <a:defRPr/>
              </a:pPr>
              <a:t>20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48182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 </a:t>
            </a:r>
            <a:r>
              <a:rPr lang="fr-FR" dirty="0" err="1" smtClean="0"/>
              <a:t>asymetric</a:t>
            </a:r>
            <a:r>
              <a:rPr lang="fr-FR" dirty="0" smtClean="0"/>
              <a:t> </a:t>
            </a:r>
            <a:r>
              <a:rPr lang="fr-FR" dirty="0" err="1" smtClean="0"/>
              <a:t>discourse</a:t>
            </a:r>
            <a:r>
              <a:rPr lang="fr-FR" dirty="0" smtClean="0"/>
              <a:t> relation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AB58B-2299-47F6-A41F-A2A358A92E5D}" type="slidenum">
              <a:rPr lang="fr-FR" altLang="ja-JP" smtClean="0"/>
              <a:pPr>
                <a:defRPr/>
              </a:pPr>
              <a:t>21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929060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Numerous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AB58B-2299-47F6-A41F-A2A358A92E5D}" type="slidenum">
              <a:rPr lang="fr-FR" altLang="ja-JP" smtClean="0"/>
              <a:pPr>
                <a:defRPr/>
              </a:pPr>
              <a:t>23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891571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Last </a:t>
            </a:r>
            <a:r>
              <a:rPr lang="fr-FR" dirty="0" err="1" smtClean="0"/>
              <a:t>example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scalarity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AB58B-2299-47F6-A41F-A2A358A92E5D}" type="slidenum">
              <a:rPr lang="fr-FR" altLang="ja-JP" smtClean="0"/>
              <a:pPr>
                <a:defRPr/>
              </a:pPr>
              <a:t>26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61516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LF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124618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 sz="4000">
                <a:solidFill>
                  <a:srgbClr val="418B19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Laboratoire de Linguistique Formelle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67945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ja-JP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B409A0-3677-466D-8577-3BF9E960D055}" type="slidenum">
              <a:rPr lang="fr-FR" altLang="ja-JP"/>
              <a:pPr>
                <a:defRPr/>
              </a:pPr>
              <a:t>‹#›</a:t>
            </a:fld>
            <a:endParaRPr lang="fr-FR" altLang="ja-JP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ja-JP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83961-2E4D-433A-97F6-1BE8428AD46B}" type="slidenum">
              <a:rPr lang="fr-FR" altLang="ja-JP"/>
              <a:pPr>
                <a:defRPr/>
              </a:pPr>
              <a:t>‹#›</a:t>
            </a:fld>
            <a:endParaRPr lang="fr-FR" altLang="ja-JP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ja-JP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CA527-9128-4804-9AF3-6FF07E146199}" type="slidenum">
              <a:rPr lang="fr-FR" altLang="ja-JP"/>
              <a:pPr>
                <a:defRPr/>
              </a:pPr>
              <a:t>‹#›</a:t>
            </a:fld>
            <a:endParaRPr lang="fr-FR" altLang="ja-JP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ja-JP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D5133B-3B21-4572-AF4D-0A8B9039BF17}" type="slidenum">
              <a:rPr lang="fr-FR" altLang="ja-JP"/>
              <a:pPr>
                <a:defRPr/>
              </a:pPr>
              <a:t>‹#›</a:t>
            </a:fld>
            <a:endParaRPr lang="fr-FR" altLang="ja-JP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ja-JP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>
              <a:solidFill>
                <a:schemeClr val="tx1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65EAAC-1AB2-4C34-B3EC-E8F902CFBA38}" type="slidenum">
              <a:rPr lang="fr-FR" altLang="ja-JP"/>
              <a:pPr>
                <a:defRPr/>
              </a:pPr>
              <a:t>‹#›</a:t>
            </a:fld>
            <a:endParaRPr lang="fr-FR" altLang="ja-JP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ja-JP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0D669B-0408-462D-9544-C2295F4C25E6}" type="slidenum">
              <a:rPr lang="fr-FR" altLang="ja-JP"/>
              <a:pPr>
                <a:defRPr/>
              </a:pPr>
              <a:t>‹#›</a:t>
            </a:fld>
            <a:endParaRPr lang="fr-FR" altLang="ja-JP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ja-JP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BB9FE4-641C-4EA7-BA71-CF3640FA0679}" type="slidenum">
              <a:rPr lang="fr-FR" altLang="ja-JP"/>
              <a:pPr>
                <a:defRPr/>
              </a:pPr>
              <a:t>‹#›</a:t>
            </a:fld>
            <a:endParaRPr lang="fr-FR" altLang="ja-JP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ja-JP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37A9AD-9DF0-426B-924C-F9C10BE7D901}" type="slidenum">
              <a:rPr lang="fr-FR" altLang="ja-JP"/>
              <a:pPr>
                <a:defRPr/>
              </a:pPr>
              <a:t>‹#›</a:t>
            </a:fld>
            <a:endParaRPr lang="fr-FR" altLang="ja-JP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ja-JP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>
              <a:solidFill>
                <a:schemeClr val="tx1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B5909B-9658-455B-BC1A-DBC35E77C7B8}" type="slidenum">
              <a:rPr lang="fr-FR" altLang="ja-JP"/>
              <a:pPr>
                <a:defRPr/>
              </a:pPr>
              <a:t>‹#›</a:t>
            </a:fld>
            <a:endParaRPr lang="fr-FR" altLang="ja-JP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ja-JP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>
              <a:solidFill>
                <a:schemeClr val="tx1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D8AFA2-29B5-4E31-B5B5-F033B6158729}" type="slidenum">
              <a:rPr lang="fr-FR" altLang="ja-JP"/>
              <a:pPr>
                <a:defRPr/>
              </a:pPr>
              <a:t>‹#›</a:t>
            </a:fld>
            <a:endParaRPr lang="fr-FR" altLang="ja-JP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 smtClean="0">
                <a:solidFill>
                  <a:srgbClr val="7A1C8B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fr-FR" altLang="ja-JP"/>
              <a:t>Laboratoire de Linguistique Formelle</a:t>
            </a:r>
          </a:p>
        </p:txBody>
      </p:sp>
      <p:pic>
        <p:nvPicPr>
          <p:cNvPr id="1029" name="Picture 5" descr="LLF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124618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 smtClean="0">
                <a:solidFill>
                  <a:srgbClr val="EFB62C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14/12/2007</a:t>
            </a:r>
            <a:endParaRPr lang="fr-FR" altLang="ja-JP" sz="140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914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rgbClr val="B31E15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1FF75DD-2D2D-46C3-95F5-0400FA9A4F9D}" type="slidenum">
              <a:rPr lang="fr-FR" altLang="ja-JP"/>
              <a:pPr>
                <a:defRPr/>
              </a:pPr>
              <a:t>‹#›</a:t>
            </a:fld>
            <a:endParaRPr lang="fr-FR" altLang="ja-JP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6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6A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6A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6A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6A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16AA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16AA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16AA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16AA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cnrs.fr/centre-es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cashlayproject.com/post/469038561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ja-JP">
                <a:latin typeface="Arial" charset="0"/>
                <a:ea typeface="ＭＳ Ｐゴシック" charset="-128"/>
              </a:rPr>
              <a:t>Laboratoire de Linguistique Formelle</a:t>
            </a:r>
            <a:endParaRPr lang="fr-FR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algn="ctr" eaLnBrk="1" hangingPunct="1"/>
            <a:r>
              <a:rPr lang="fr-FR" altLang="ja-JP" dirty="0" smtClean="0"/>
              <a:t>  </a:t>
            </a: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Verbal mismatch and phonological identity in Peripheral ellipsis</a:t>
            </a:r>
            <a:endParaRPr lang="fr-FR" altLang="ja-JP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7772400" cy="36671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fr-FR" altLang="ja-JP" sz="2800" dirty="0"/>
          </a:p>
          <a:p>
            <a:pPr algn="ctr" eaLnBrk="1" hangingPunct="1">
              <a:buFontTx/>
              <a:buNone/>
            </a:pPr>
            <a:r>
              <a:rPr lang="fr-FR" altLang="ja-JP" sz="2800" dirty="0" err="1" smtClean="0"/>
              <a:t>Aoi</a:t>
            </a:r>
            <a:r>
              <a:rPr lang="fr-FR" altLang="ja-JP" sz="2800" dirty="0" smtClean="0"/>
              <a:t> Shira</a:t>
            </a:r>
            <a:r>
              <a:rPr lang="en-US" altLang="ja-JP" sz="2800" dirty="0" err="1">
                <a:latin typeface="Arial" charset="0"/>
                <a:ea typeface="Arial" charset="0"/>
                <a:cs typeface="Arial" charset="0"/>
              </a:rPr>
              <a:t>ï</a:t>
            </a:r>
            <a:r>
              <a:rPr lang="fr-FR" altLang="ja-JP" sz="2800" dirty="0" err="1" smtClean="0"/>
              <a:t>shi</a:t>
            </a:r>
            <a:r>
              <a:rPr lang="fr-FR" altLang="ja-JP" sz="2800" dirty="0" smtClean="0"/>
              <a:t>, Anne Abeillé</a:t>
            </a:r>
          </a:p>
          <a:p>
            <a:pPr algn="ctr" eaLnBrk="1" hangingPunct="1">
              <a:buFontTx/>
              <a:buNone/>
            </a:pPr>
            <a:r>
              <a:rPr lang="en-US" altLang="ja-JP" sz="2800" dirty="0" smtClean="0"/>
              <a:t>&amp; Barbara </a:t>
            </a:r>
            <a:r>
              <a:rPr lang="en-US" altLang="ja-JP" sz="2800" dirty="0" err="1" smtClean="0"/>
              <a:t>Hemforth</a:t>
            </a:r>
            <a:endParaRPr lang="fr-FR" altLang="ja-JP" sz="2800" dirty="0" smtClean="0"/>
          </a:p>
          <a:p>
            <a:pPr algn="ctr" eaLnBrk="1" hangingPunct="1">
              <a:buFontTx/>
              <a:buNone/>
            </a:pPr>
            <a:r>
              <a:rPr lang="fr-FR" altLang="ja-JP" sz="2800" dirty="0" smtClean="0"/>
              <a:t>LLF &amp; IUF</a:t>
            </a:r>
          </a:p>
          <a:p>
            <a:pPr algn="ctr" eaLnBrk="1" hangingPunct="1">
              <a:buFontTx/>
              <a:buNone/>
            </a:pPr>
            <a:r>
              <a:rPr lang="fr-FR" altLang="ja-JP" sz="2800" dirty="0" smtClean="0"/>
              <a:t> </a:t>
            </a:r>
            <a:r>
              <a:rPr lang="fr-FR" altLang="ja-JP" sz="2800" dirty="0" err="1" smtClean="0"/>
              <a:t>University</a:t>
            </a:r>
            <a:r>
              <a:rPr lang="fr-FR" altLang="ja-JP" sz="2800" dirty="0" smtClean="0"/>
              <a:t> Paris Diderot</a:t>
            </a:r>
          </a:p>
          <a:p>
            <a:pPr algn="ctr" eaLnBrk="1" hangingPunct="1">
              <a:buFontTx/>
              <a:buNone/>
            </a:pPr>
            <a:r>
              <a:rPr lang="fr-FR" altLang="ja-JP" sz="2800" dirty="0" err="1" smtClean="0">
                <a:solidFill>
                  <a:srgbClr val="FF0000"/>
                </a:solidFill>
              </a:rPr>
              <a:t>Labex</a:t>
            </a:r>
            <a:r>
              <a:rPr lang="fr-FR" altLang="ja-JP" sz="2800" dirty="0" smtClean="0">
                <a:solidFill>
                  <a:srgbClr val="FF0000"/>
                </a:solidFill>
              </a:rPr>
              <a:t> EFL</a:t>
            </a:r>
            <a:endParaRPr lang="fr-FR" altLang="ja-JP" sz="2000" dirty="0"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ja-JP" sz="2000" dirty="0" smtClean="0"/>
              <a:t>Experimental </a:t>
            </a:r>
            <a:r>
              <a:rPr lang="en-US" altLang="ja-JP" sz="2000" dirty="0"/>
              <a:t>and Corpus-based Approaches to </a:t>
            </a:r>
            <a:r>
              <a:rPr lang="en-US" altLang="ja-JP" sz="2000" dirty="0" smtClean="0"/>
              <a:t>Ellipsis</a:t>
            </a:r>
            <a:endParaRPr lang="nb-NO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                                         July </a:t>
            </a:r>
            <a:r>
              <a:rPr lang="en-US" altLang="ja-JP" sz="2000" dirty="0"/>
              <a:t>29 </a:t>
            </a:r>
            <a:r>
              <a:rPr lang="en-US" altLang="ja-JP" sz="2000" dirty="0" smtClean="0"/>
              <a:t>2017</a:t>
            </a:r>
            <a:endParaRPr lang="en-US" altLang="ja-JP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1</a:t>
            </a:fld>
            <a:endParaRPr lang="fr-FR" altLang="ja-JP" sz="14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66492" y="66821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Corpus </a:t>
            </a:r>
            <a:r>
              <a:rPr lang="fr-CA" altLang="ja-JP" sz="3600" dirty="0" err="1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 in English </a:t>
            </a:r>
            <a:br>
              <a:rPr lang="fr-CA" altLang="ja-JP" sz="3600" dirty="0">
                <a:latin typeface="Arial" charset="0"/>
                <a:ea typeface="Arial" charset="0"/>
                <a:cs typeface="Arial" charset="0"/>
              </a:rPr>
            </a:br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3600" dirty="0">
                <a:latin typeface="Arial" charset="0"/>
                <a:ea typeface="Arial" charset="0"/>
                <a:cs typeface="Arial" charset="0"/>
              </a:rPr>
              <a:t>English Web 2013 19 billion words)</a:t>
            </a:r>
            <a:endParaRPr kumimoji="1" lang="ja-JP" altLang="en-US" sz="3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10</a:t>
            </a:fld>
            <a:endParaRPr lang="fr-FR" altLang="ja-JP" sz="1400"/>
          </a:p>
        </p:txBody>
      </p:sp>
      <p:pic>
        <p:nvPicPr>
          <p:cNvPr id="6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020263"/>
            <a:ext cx="7772400" cy="37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fr-CA" altLang="ja-JP" sz="3600" dirty="0" smtClean="0">
                <a:latin typeface="Arial" charset="0"/>
                <a:ea typeface="Arial" charset="0"/>
                <a:cs typeface="Arial" charset="0"/>
              </a:rPr>
              <a:t>he </a:t>
            </a:r>
            <a:r>
              <a:rPr lang="fr-CA" altLang="ja-JP" sz="3600" dirty="0" err="1">
                <a:latin typeface="Arial" charset="0"/>
                <a:ea typeface="Arial" charset="0"/>
                <a:cs typeface="Arial" charset="0"/>
              </a:rPr>
              <a:t>examples</a:t>
            </a:r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3600" dirty="0" err="1">
                <a:latin typeface="Arial" charset="0"/>
                <a:ea typeface="Arial" charset="0"/>
                <a:cs typeface="Arial" charset="0"/>
              </a:rPr>
              <a:t>cannot</a:t>
            </a:r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3600" dirty="0" err="1">
                <a:latin typeface="Arial" charset="0"/>
                <a:ea typeface="Arial" charset="0"/>
                <a:cs typeface="Arial" charset="0"/>
              </a:rPr>
              <a:t>be</a:t>
            </a:r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 VP </a:t>
            </a:r>
            <a:r>
              <a:rPr lang="fr-CA" altLang="ja-JP" sz="3600" dirty="0" err="1">
                <a:latin typeface="Arial" charset="0"/>
                <a:ea typeface="Arial" charset="0"/>
                <a:cs typeface="Arial" charset="0"/>
              </a:rPr>
              <a:t>ellipsis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  <a:buFont typeface="Arial" charset="0"/>
              <a:buChar char="•"/>
            </a:pPr>
            <a:r>
              <a:rPr lang="en-US" altLang="ja-JP" sz="2400" dirty="0" err="1" smtClean="0">
                <a:latin typeface="Arial" charset="0"/>
                <a:ea typeface="Arial" charset="0"/>
                <a:cs typeface="Arial" charset="0"/>
              </a:rPr>
              <a:t>Cataphoric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VP ellipsis follows 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Langacker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1969)’s constraint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on backward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anaphora</a:t>
            </a:r>
            <a:endParaRPr lang="en-US" altLang="ja-JP" sz="24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176"/>
              </a:spcBef>
              <a:buFont typeface="Arial" charset="0"/>
              <a:buChar char="•"/>
            </a:pP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altLang="ja-JP" sz="2400" dirty="0" err="1" smtClean="0">
                <a:latin typeface="Arial" charset="0"/>
                <a:ea typeface="Arial" charset="0"/>
                <a:cs typeface="Arial" charset="0"/>
              </a:rPr>
              <a:t>ataphoric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VP ellipsis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only occurs in a subordinate context as in (15a) and coordination such as (15b) should be analyzed as peripheral ellipsis.</a:t>
            </a:r>
            <a:endParaRPr lang="en-US" altLang="ja-JP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1176"/>
              </a:spcBef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ja-JP" sz="2400" dirty="0" smtClean="0"/>
              <a:t>(15) </a:t>
            </a:r>
            <a:r>
              <a:rPr lang="en-US" altLang="ja-JP" sz="2400" dirty="0"/>
              <a:t>a. If you can, you should come </a:t>
            </a:r>
            <a:r>
              <a:rPr lang="en-US" altLang="ja-JP" sz="2400" dirty="0" smtClean="0"/>
              <a:t>tomorrow.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	b</a:t>
            </a:r>
            <a:r>
              <a:rPr lang="en-US" altLang="ja-JP" sz="2400" dirty="0"/>
              <a:t>. If you’re scared, you can, and you should, </a:t>
            </a:r>
            <a:r>
              <a:rPr lang="en-US" altLang="ja-JP" sz="2400" dirty="0" smtClean="0"/>
              <a:t>		    leave </a:t>
            </a:r>
            <a:r>
              <a:rPr lang="en-US" altLang="ja-JP" sz="2400" dirty="0"/>
              <a:t>now</a:t>
            </a:r>
            <a:r>
              <a:rPr lang="en-US" altLang="ja-JP" sz="2400" dirty="0" smtClean="0"/>
              <a:t>.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altLang="ja-JP" sz="1800" dirty="0" smtClean="0"/>
              <a:t>(</a:t>
            </a:r>
            <a:r>
              <a:rPr lang="en-US" altLang="ja-JP" sz="1800" dirty="0"/>
              <a:t>Frank Gallagher, John M Del </a:t>
            </a:r>
            <a:r>
              <a:rPr lang="en-US" altLang="ja-JP" sz="1800" dirty="0" err="1"/>
              <a:t>Vecchio</a:t>
            </a:r>
            <a:r>
              <a:rPr lang="en-US" altLang="ja-JP" sz="1800" dirty="0"/>
              <a:t>, The Bremer Detail, 2014)</a:t>
            </a:r>
            <a:endParaRPr lang="en-US" altLang="ja-JP" sz="18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176"/>
              </a:spcBef>
            </a:pP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11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122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>
                <a:latin typeface="Arial" charset="0"/>
                <a:ea typeface="Arial" charset="0"/>
                <a:cs typeface="Arial" charset="0"/>
              </a:rPr>
              <a:t>3.2 Corpus study (French)</a:t>
            </a:r>
            <a:endParaRPr lang="fr-FR" altLang="ja-JP" sz="40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3220"/>
            <a:ext cx="7772400" cy="4758107"/>
          </a:xfrm>
          <a:extLst/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Verbal mismatch without syncretism exists on the web (Google search)</a:t>
            </a:r>
          </a:p>
          <a:p>
            <a:pPr>
              <a:buFont typeface="Arial" charset="0"/>
              <a:buChar char="•"/>
            </a:pPr>
            <a:endParaRPr lang="fr-FR" altLang="ja-JP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ja-JP" sz="1600" dirty="0" smtClean="0">
                <a:latin typeface="Arial" charset="0"/>
                <a:ea typeface="Arial" charset="0"/>
                <a:cs typeface="Arial" charset="0"/>
              </a:rPr>
              <a:t>(16)</a:t>
            </a:r>
            <a:r>
              <a:rPr lang="is-IS" altLang="ja-JP" sz="1700" dirty="0" smtClean="0">
                <a:latin typeface="Arial" charset="0"/>
                <a:ea typeface="Arial" charset="0"/>
                <a:cs typeface="Arial" charset="0"/>
              </a:rPr>
              <a:t>… une carte interactive de tous   les  sites  de  production </a:t>
            </a:r>
            <a:r>
              <a:rPr lang="fr-FR" altLang="ja-JP" sz="1700" dirty="0">
                <a:latin typeface="Arial" charset="0"/>
                <a:ea typeface="Arial" charset="0"/>
                <a:cs typeface="Arial" charset="0"/>
              </a:rPr>
              <a:t>à grande échelle </a:t>
            </a:r>
            <a:endParaRPr lang="is-IS" altLang="ja-JP" sz="17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is-IS" altLang="ja-JP" sz="1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s-IS" altLang="ja-JP" sz="1700" dirty="0" smtClean="0">
                <a:latin typeface="Arial" charset="0"/>
                <a:ea typeface="Arial" charset="0"/>
                <a:cs typeface="Arial" charset="0"/>
              </a:rPr>
              <a:t>     ... </a:t>
            </a:r>
            <a:r>
              <a:rPr lang="en-US" altLang="ja-JP" sz="1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700" dirty="0" smtClean="0">
                <a:latin typeface="Arial" charset="0"/>
                <a:ea typeface="Arial" charset="0"/>
                <a:cs typeface="Arial" charset="0"/>
              </a:rPr>
              <a:t> a     map interactive of   all    the  facilities of  </a:t>
            </a:r>
            <a:r>
              <a:rPr lang="is-IS" altLang="ja-JP" sz="17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700" dirty="0">
                <a:latin typeface="Arial" charset="0"/>
                <a:ea typeface="Arial" charset="0"/>
                <a:cs typeface="Arial" charset="0"/>
              </a:rPr>
              <a:t> production at large </a:t>
            </a:r>
            <a:r>
              <a:rPr lang="fr-FR" altLang="ja-JP" sz="1700" dirty="0" err="1">
                <a:latin typeface="Arial" charset="0"/>
                <a:ea typeface="Arial" charset="0"/>
                <a:cs typeface="Arial" charset="0"/>
              </a:rPr>
              <a:t>scale</a:t>
            </a:r>
            <a:endParaRPr lang="is-IS" altLang="ja-JP" sz="17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ja-JP" sz="1700" dirty="0" smtClean="0">
                <a:latin typeface="Arial" charset="0"/>
                <a:ea typeface="Arial" charset="0"/>
                <a:cs typeface="Arial" charset="0"/>
              </a:rPr>
              <a:t>        qui         ont   </a:t>
            </a:r>
            <a:r>
              <a:rPr lang="fr-FR" altLang="ja-JP" sz="1700" strike="sngStrik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vu     le jour</a:t>
            </a:r>
            <a:r>
              <a:rPr lang="fr-FR" altLang="ja-JP" sz="1700" dirty="0">
                <a:latin typeface="Arial" charset="0"/>
                <a:ea typeface="Arial" charset="0"/>
                <a:cs typeface="Arial" charset="0"/>
              </a:rPr>
              <a:t>, ou qui       vont </a:t>
            </a:r>
            <a:r>
              <a:rPr lang="fr-FR" altLang="ja-JP" sz="17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voir le jour </a:t>
            </a:r>
            <a:endParaRPr lang="fr-FR" altLang="ja-JP" sz="17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ja-JP" sz="1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700" dirty="0" smtClean="0">
                <a:latin typeface="Arial" charset="0"/>
                <a:ea typeface="Arial" charset="0"/>
                <a:cs typeface="Arial" charset="0"/>
              </a:rPr>
              <a:t>     REL.SUBJ have </a:t>
            </a:r>
            <a:r>
              <a:rPr lang="fr-FR" altLang="ja-JP" sz="1700" dirty="0" err="1" smtClean="0">
                <a:latin typeface="Arial" charset="0"/>
                <a:ea typeface="Arial" charset="0"/>
                <a:cs typeface="Arial" charset="0"/>
              </a:rPr>
              <a:t>seen</a:t>
            </a:r>
            <a:r>
              <a:rPr lang="fr-FR" altLang="ja-JP" sz="1700" dirty="0" smtClean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fr-FR" altLang="ja-JP" sz="1700" dirty="0" err="1" smtClean="0">
                <a:latin typeface="Arial" charset="0"/>
                <a:ea typeface="Arial" charset="0"/>
                <a:cs typeface="Arial" charset="0"/>
              </a:rPr>
              <a:t>day</a:t>
            </a:r>
            <a:r>
              <a:rPr lang="fr-FR" altLang="ja-JP" sz="17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1" lang="fr-FR" altLang="ja-JP" sz="17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fr-FR" altLang="ja-JP" sz="1700" dirty="0">
                <a:latin typeface="Arial" charset="0"/>
                <a:ea typeface="Arial" charset="0"/>
                <a:cs typeface="Arial" charset="0"/>
              </a:rPr>
              <a:t>REL.SUBJ </a:t>
            </a:r>
            <a:r>
              <a:rPr lang="fr-FR" altLang="ja-JP" sz="1700" dirty="0" err="1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r-FR" altLang="ja-JP" sz="1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700" dirty="0" err="1">
                <a:latin typeface="Arial" charset="0"/>
                <a:ea typeface="Arial" charset="0"/>
                <a:cs typeface="Arial" charset="0"/>
              </a:rPr>
              <a:t>see</a:t>
            </a:r>
            <a:r>
              <a:rPr lang="fr-FR" altLang="ja-JP" sz="1700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fr-FR" altLang="ja-JP" sz="1700" dirty="0" err="1">
                <a:latin typeface="Arial" charset="0"/>
                <a:ea typeface="Arial" charset="0"/>
                <a:cs typeface="Arial" charset="0"/>
              </a:rPr>
              <a:t>day</a:t>
            </a:r>
            <a:r>
              <a:rPr lang="fr-FR" altLang="ja-JP" sz="1700" dirty="0">
                <a:latin typeface="Arial" charset="0"/>
                <a:ea typeface="Arial" charset="0"/>
                <a:cs typeface="Arial" charset="0"/>
              </a:rPr>
              <a:t> </a:t>
            </a:r>
            <a:endParaRPr lang="fr-FR" altLang="ja-JP" sz="17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ja-JP" sz="1700" dirty="0" smtClean="0">
                <a:latin typeface="Arial" charset="0"/>
                <a:ea typeface="Arial" charset="0"/>
                <a:cs typeface="Arial" charset="0"/>
              </a:rPr>
              <a:t>      dans les mois      qui      viennent en France.</a:t>
            </a:r>
          </a:p>
          <a:p>
            <a:pPr marL="0" indent="0">
              <a:buNone/>
            </a:pPr>
            <a:r>
              <a:rPr lang="fr-FR" altLang="ja-JP" sz="1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700" dirty="0" smtClean="0">
                <a:latin typeface="Arial" charset="0"/>
                <a:ea typeface="Arial" charset="0"/>
                <a:cs typeface="Arial" charset="0"/>
              </a:rPr>
              <a:t>      in     the </a:t>
            </a:r>
            <a:r>
              <a:rPr lang="fr-FR" altLang="ja-JP" sz="1700" dirty="0" err="1" smtClean="0">
                <a:latin typeface="Arial" charset="0"/>
                <a:ea typeface="Arial" charset="0"/>
                <a:cs typeface="Arial" charset="0"/>
              </a:rPr>
              <a:t>months</a:t>
            </a:r>
            <a:r>
              <a:rPr lang="fr-FR" altLang="ja-JP" sz="1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700" dirty="0" smtClean="0">
                <a:latin typeface="Arial" charset="0"/>
                <a:ea typeface="Arial" charset="0"/>
                <a:cs typeface="Arial" charset="0"/>
              </a:rPr>
              <a:t>REL.SUBJ come    in France. </a:t>
            </a:r>
          </a:p>
          <a:p>
            <a:pPr marL="0" indent="0">
              <a:buNone/>
            </a:pPr>
            <a:r>
              <a:rPr lang="fr-FR" altLang="ja-JP" sz="1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700" dirty="0" smtClean="0">
                <a:latin typeface="Arial" charset="0"/>
                <a:ea typeface="Arial" charset="0"/>
                <a:cs typeface="Arial" charset="0"/>
              </a:rPr>
              <a:t>     ‘</a:t>
            </a:r>
            <a:r>
              <a:rPr lang="is-IS" altLang="ja-JP" sz="1700" dirty="0" smtClean="0">
                <a:latin typeface="Arial" charset="0"/>
                <a:ea typeface="Arial" charset="0"/>
                <a:cs typeface="Arial" charset="0"/>
              </a:rPr>
              <a:t>…an interactive map of large scale production facilities that have, </a:t>
            </a:r>
          </a:p>
          <a:p>
            <a:pPr marL="0" indent="0">
              <a:buNone/>
            </a:pPr>
            <a:r>
              <a:rPr lang="is-IS" altLang="ja-JP" sz="1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s-IS" altLang="ja-JP" sz="1700" dirty="0" smtClean="0">
                <a:latin typeface="Arial" charset="0"/>
                <a:ea typeface="Arial" charset="0"/>
                <a:cs typeface="Arial" charset="0"/>
              </a:rPr>
              <a:t>      or that will see the day in the month to come in France.’</a:t>
            </a:r>
            <a:endParaRPr lang="fr-FR" altLang="ja-JP" sz="17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ja-JP" sz="1700" dirty="0" smtClean="0">
                <a:latin typeface="Arial" charset="0"/>
                <a:ea typeface="Arial" charset="0"/>
                <a:cs typeface="Arial" charset="0"/>
              </a:rPr>
              <a:t>       (France Inter, 2015/02/20)</a:t>
            </a:r>
            <a:endParaRPr kumimoji="1" lang="ja-JP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97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ja-JP">
                <a:latin typeface="Arial" charset="0"/>
                <a:ea typeface="ＭＳ Ｐゴシック" charset="-128"/>
              </a:rPr>
              <a:t>Laboratoire de Linguistique Formelle</a:t>
            </a:r>
            <a:endParaRPr lang="fr-FR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12</a:t>
            </a:fld>
            <a:endParaRPr lang="fr-FR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827584" y="609600"/>
            <a:ext cx="7630616" cy="990600"/>
          </a:xfrm>
        </p:spPr>
        <p:txBody>
          <a:bodyPr/>
          <a:lstStyle/>
          <a:p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Corpus </a:t>
            </a:r>
            <a:r>
              <a:rPr lang="fr-CA" altLang="ja-JP" sz="4000" dirty="0" err="1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24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2400" dirty="0" err="1" smtClean="0">
                <a:latin typeface="Arial" charset="0"/>
                <a:ea typeface="Arial" charset="0"/>
                <a:cs typeface="Arial" charset="0"/>
              </a:rPr>
              <a:t>frTenTen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, 10 billion words)</a:t>
            </a:r>
            <a:endParaRPr lang="fr-FR" altLang="ja-JP" sz="40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622275"/>
            <a:ext cx="7772400" cy="4114800"/>
          </a:xfrm>
          <a:extLst/>
        </p:spPr>
        <p:txBody>
          <a:bodyPr/>
          <a:lstStyle/>
          <a:p>
            <a:pPr marL="0" indent="0">
              <a:spcBef>
                <a:spcPts val="1080"/>
              </a:spcBef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looking for coordinated relative clauses with tense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aux </a:t>
            </a:r>
            <a:endParaRPr lang="en-US" altLang="ja-JP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080"/>
              </a:spcBef>
              <a:buFont typeface="Arial" charset="0"/>
              <a:buChar char="•"/>
            </a:pPr>
            <a:r>
              <a:rPr lang="en-US" altLang="ja-JP" sz="2000" u="sng" dirty="0">
                <a:latin typeface="Arial" charset="0"/>
                <a:ea typeface="Arial" charset="0"/>
                <a:cs typeface="Arial" charset="0"/>
              </a:rPr>
              <a:t>Syncretic Verbal mismatch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(past participle and infinitive)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(17)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Parler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 de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sujets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scientifiques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, des innovations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Talking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of subject scientific, 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a.pl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innovations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 qui </a:t>
            </a:r>
            <a:r>
              <a:rPr lang="ja-JP" altLang="en-US" sz="2000" dirty="0" smtClean="0">
                <a:latin typeface="Arial" charset="0"/>
                <a:ea typeface="Arial" charset="0"/>
                <a:cs typeface="Arial" charset="0"/>
              </a:rPr>
              <a:t>　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ont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altLang="ja-JP" sz="2000" strike="sngStrike" dirty="0" err="1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impacté</a:t>
            </a:r>
            <a:r>
              <a:rPr lang="en-US" altLang="ja-JP" sz="2000" strike="sngStrik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le </a:t>
            </a:r>
            <a:r>
              <a:rPr lang="en-US" altLang="ja-JP" sz="2000" strike="sngStrike" dirty="0" err="1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quotidien</a:t>
            </a:r>
            <a:r>
              <a:rPr lang="en-US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du grand public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 which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have impacted </a:t>
            </a:r>
            <a:r>
              <a:rPr lang="ja-JP" altLang="en-US" sz="2000" dirty="0" smtClean="0">
                <a:latin typeface="Arial" charset="0"/>
                <a:ea typeface="Arial" charset="0"/>
                <a:cs typeface="Arial" charset="0"/>
              </a:rPr>
              <a:t>　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daily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life</a:t>
            </a:r>
            <a:r>
              <a:rPr lang="ja-JP" altLang="en-US" sz="2000" dirty="0" smtClean="0">
                <a:latin typeface="Arial" charset="0"/>
                <a:ea typeface="Arial" charset="0"/>
                <a:cs typeface="Arial" charset="0"/>
              </a:rPr>
              <a:t>　　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the large public</a:t>
            </a:r>
            <a:endParaRPr lang="en-US" altLang="ja-JP" sz="2000" b="1" i="1" strike="sngStrike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1080"/>
              </a:spcBef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qui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vont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impacter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le </a:t>
            </a:r>
            <a:r>
              <a:rPr lang="en-US" altLang="ja-JP" sz="2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quotidien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du grand public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or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which will   impact    the daily life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the large public. 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‘Talking about scientific topics, innovations which have or which will impact the daily life of the public.’ (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  <a:hlinkClick r:id="rId3"/>
              </a:rPr>
              <a:t>http://www.cnrs.fr/centre-est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FontTx/>
              <a:buNone/>
              <a:defRPr/>
            </a:pPr>
            <a:endParaRPr lang="fr-FR" sz="2000" dirty="0"/>
          </a:p>
        </p:txBody>
      </p:sp>
      <p:sp>
        <p:nvSpPr>
          <p:cNvPr id="3072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ja-JP" dirty="0">
                <a:latin typeface="Arial" charset="0"/>
                <a:ea typeface="ＭＳ Ｐゴシック" charset="-128"/>
              </a:rPr>
              <a:t>Laboratoire de Linguistique Formelle</a:t>
            </a:r>
            <a:endParaRPr lang="fr-FR" altLang="ja-JP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13</a:t>
            </a:fld>
            <a:endParaRPr lang="fr-FR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Corpus </a:t>
            </a:r>
            <a:r>
              <a:rPr lang="fr-CA" altLang="ja-JP" sz="4000" dirty="0" err="1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4000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altLang="ja-JP" sz="4000" dirty="0" err="1" smtClean="0">
                <a:latin typeface="Arial" charset="0"/>
                <a:ea typeface="Arial" charset="0"/>
                <a:cs typeface="Arial" charset="0"/>
              </a:rPr>
              <a:t>frTenTen</a:t>
            </a:r>
            <a:r>
              <a:rPr lang="en-US" altLang="ja-JP" sz="4000" dirty="0" smtClean="0">
                <a:latin typeface="Arial" charset="0"/>
                <a:ea typeface="Arial" charset="0"/>
                <a:cs typeface="Arial" charset="0"/>
              </a:rPr>
              <a:t> 2012</a:t>
            </a:r>
            <a:endParaRPr lang="fr-FR" altLang="ja-JP" sz="40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458816"/>
          </a:xfrm>
          <a:extLst/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ja-JP" sz="2000" u="sng" dirty="0">
                <a:latin typeface="Arial" charset="0"/>
                <a:ea typeface="Arial" charset="0"/>
                <a:cs typeface="Arial" charset="0"/>
              </a:rPr>
              <a:t>Non syncretic Verbal mismatch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(past participle and infinitive)</a:t>
            </a:r>
            <a:endParaRPr lang="fr-FR" altLang="ja-JP" sz="20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buNone/>
            </a:pP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(18)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Parmi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nominés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,      on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retrouve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les artistes </a:t>
            </a:r>
          </a:p>
          <a:p>
            <a:pPr marL="0" lv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      among the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nominees,    we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find </a:t>
            </a:r>
            <a:r>
              <a:rPr lang="ja-JP" altLang="en-US" sz="2000" dirty="0" smtClean="0">
                <a:latin typeface="Arial" charset="0"/>
                <a:ea typeface="Arial" charset="0"/>
                <a:cs typeface="Arial" charset="0"/>
              </a:rPr>
              <a:t>　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the artists</a:t>
            </a:r>
          </a:p>
          <a:p>
            <a:pPr marL="0" lvl="0" indent="0">
              <a:buNone/>
            </a:pPr>
            <a:endParaRPr lang="en-US" altLang="ja-JP" sz="20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      qui 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ont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ja-JP" sz="2000" strike="sngStrike" dirty="0" err="1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investi</a:t>
            </a:r>
            <a:r>
              <a:rPr lang="en-US" altLang="ja-JP" sz="2000" strike="sngStrik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en-US" altLang="ja-JP" sz="2000" strike="sngStrike" dirty="0" err="1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scènes</a:t>
            </a:r>
            <a:r>
              <a:rPr lang="en-US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de France </a:t>
            </a:r>
          </a:p>
          <a:p>
            <a:pPr marL="0" lv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      who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have   invested the scenes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France</a:t>
            </a:r>
          </a:p>
          <a:p>
            <a:pPr marL="0" lvl="0" indent="0">
              <a:buNone/>
            </a:pPr>
            <a:endParaRPr lang="en-US" altLang="ja-JP" sz="20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qui 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vont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investir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en-US" altLang="ja-JP" sz="2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scènes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de France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0" lv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who 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will  invest   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the scenes of France.  </a:t>
            </a:r>
          </a:p>
          <a:p>
            <a:pPr marL="0" lv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‘Among the nominees, we find the artists who have </a:t>
            </a:r>
          </a:p>
          <a:p>
            <a:pPr marL="0" lv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      or who will invest the scenes of France.’</a:t>
            </a:r>
          </a:p>
          <a:p>
            <a:pPr marL="0" lvl="0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   (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www.etudiant-france.info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)</a:t>
            </a:r>
            <a:endParaRPr lang="ja-JP" altLang="ja-JP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 </a:t>
            </a:r>
            <a:endParaRPr lang="fr-FR" sz="2000" i="1" dirty="0" smtClean="0"/>
          </a:p>
        </p:txBody>
      </p:sp>
      <p:sp>
        <p:nvSpPr>
          <p:cNvPr id="32772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ja-JP">
                <a:latin typeface="Arial" charset="0"/>
                <a:ea typeface="ＭＳ Ｐゴシック" charset="-128"/>
              </a:rPr>
              <a:t>Laboratoire de Linguistique Formelle</a:t>
            </a:r>
            <a:endParaRPr lang="fr-FR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14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36199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Corpus </a:t>
            </a:r>
            <a:r>
              <a:rPr lang="fr-CA" altLang="ja-JP" sz="4000" dirty="0" err="1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4000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altLang="ja-JP" sz="4000" dirty="0" err="1" smtClean="0">
                <a:latin typeface="Arial" charset="0"/>
                <a:ea typeface="Arial" charset="0"/>
                <a:cs typeface="Arial" charset="0"/>
              </a:rPr>
              <a:t>frTenTen</a:t>
            </a:r>
            <a:r>
              <a:rPr lang="en-US" altLang="ja-JP" sz="4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4000" dirty="0">
                <a:latin typeface="Arial" charset="0"/>
                <a:ea typeface="Arial" charset="0"/>
                <a:cs typeface="Arial" charset="0"/>
              </a:rPr>
              <a:t>2012 </a:t>
            </a:r>
            <a:endParaRPr lang="fr-FR" altLang="ja-JP" sz="4000" dirty="0" smtClean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ja-JP">
                <a:latin typeface="Arial" charset="0"/>
                <a:ea typeface="ＭＳ Ｐゴシック" charset="-128"/>
              </a:rPr>
              <a:t>Laboratoire de Linguistique Formelle</a:t>
            </a:r>
            <a:endParaRPr lang="fr-FR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6691" y="1656792"/>
            <a:ext cx="7630617" cy="445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15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28020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fr-CA" altLang="ja-JP" sz="3600" dirty="0" err="1">
                <a:latin typeface="Arial" charset="0"/>
                <a:ea typeface="Arial" charset="0"/>
                <a:cs typeface="Arial" charset="0"/>
              </a:rPr>
              <a:t>examples</a:t>
            </a:r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3600" dirty="0" err="1">
                <a:latin typeface="Arial" charset="0"/>
                <a:ea typeface="Arial" charset="0"/>
                <a:cs typeface="Arial" charset="0"/>
              </a:rPr>
              <a:t>cannot</a:t>
            </a:r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3600" dirty="0" err="1">
                <a:latin typeface="Arial" charset="0"/>
                <a:ea typeface="Arial" charset="0"/>
                <a:cs typeface="Arial" charset="0"/>
              </a:rPr>
              <a:t>be</a:t>
            </a:r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 VP </a:t>
            </a:r>
            <a:r>
              <a:rPr lang="fr-CA" altLang="ja-JP" sz="3600" dirty="0" err="1">
                <a:latin typeface="Arial" charset="0"/>
                <a:ea typeface="Arial" charset="0"/>
                <a:cs typeface="Arial" charset="0"/>
              </a:rPr>
              <a:t>ellipsis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28800"/>
            <a:ext cx="8134672" cy="4419600"/>
          </a:xfrm>
        </p:spPr>
        <p:txBody>
          <a:bodyPr/>
          <a:lstStyle/>
          <a:p>
            <a:pPr marL="0" indent="0">
              <a:spcBef>
                <a:spcPts val="1176"/>
              </a:spcBef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French does not have VP ellipsis: auxiliaries </a:t>
            </a:r>
            <a:r>
              <a:rPr lang="en-US" altLang="ja-JP" sz="2400" i="1" dirty="0" err="1">
                <a:latin typeface="Arial" charset="0"/>
                <a:ea typeface="Arial" charset="0"/>
                <a:cs typeface="Arial" charset="0"/>
              </a:rPr>
              <a:t>avoir</a:t>
            </a:r>
            <a:r>
              <a:rPr lang="en-US" altLang="ja-JP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(have), </a:t>
            </a:r>
            <a:r>
              <a:rPr lang="en-US" altLang="ja-JP" sz="2400" i="1" dirty="0" err="1">
                <a:latin typeface="Arial" charset="0"/>
                <a:ea typeface="Arial" charset="0"/>
                <a:cs typeface="Arial" charset="0"/>
              </a:rPr>
              <a:t>être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(be) cannot appear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without participle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. (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Abeillé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&amp; Godard 1996). 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(19)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a. *Jean a 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fini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son travail,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altLang="ja-JP" sz="2400" dirty="0" err="1" smtClean="0">
                <a:latin typeface="Arial" charset="0"/>
                <a:ea typeface="Arial" charset="0"/>
                <a:cs typeface="Arial" charset="0"/>
              </a:rPr>
              <a:t>mais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Marie n’ 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  a    pas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         Jean has finished his work, but 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Marie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NEG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has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NEG.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            ‘Jean has finished his work but Marie has not.’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   b. *Jean n’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  est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pas 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arrivé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mais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Marie est.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         Jean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NEG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NEG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arrived, but  Marie is.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            ‘Jean did not arrive, but Marie did.’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16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237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CA" altLang="ja-JP" dirty="0" err="1" smtClean="0"/>
              <a:t>Difference</a:t>
            </a:r>
            <a:r>
              <a:rPr kumimoji="1" lang="fr-CA" altLang="ja-JP" dirty="0" smtClean="0"/>
              <a:t> </a:t>
            </a:r>
            <a:r>
              <a:rPr kumimoji="1" lang="fr-CA" altLang="ja-JP" dirty="0" err="1" smtClean="0"/>
              <a:t>between</a:t>
            </a:r>
            <a:r>
              <a:rPr kumimoji="1" lang="fr-CA" altLang="ja-JP" dirty="0" smtClean="0"/>
              <a:t> English and French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  <a:buFont typeface="Arial" charset="0"/>
              <a:buChar char="•"/>
            </a:pPr>
            <a:r>
              <a:rPr lang="en-US" altLang="ja-JP" sz="2400" dirty="0" smtClean="0"/>
              <a:t>The </a:t>
            </a:r>
            <a:r>
              <a:rPr lang="en-US" altLang="ja-JP" sz="2400" dirty="0"/>
              <a:t>percentage of syncretic forms is much lower in </a:t>
            </a:r>
            <a:r>
              <a:rPr lang="en-US" altLang="ja-JP" sz="2400" dirty="0" smtClean="0"/>
              <a:t>English than </a:t>
            </a:r>
            <a:r>
              <a:rPr lang="en-US" altLang="ja-JP" sz="2400" dirty="0"/>
              <a:t>in </a:t>
            </a:r>
            <a:r>
              <a:rPr lang="en-US" altLang="ja-JP" sz="2400" dirty="0" smtClean="0"/>
              <a:t>French in the corpus study.</a:t>
            </a:r>
          </a:p>
          <a:p>
            <a:pPr>
              <a:spcBef>
                <a:spcPts val="1176"/>
              </a:spcBef>
              <a:buFont typeface="Arial" charset="0"/>
              <a:buChar char="•"/>
            </a:pPr>
            <a:r>
              <a:rPr lang="en-US" altLang="ja-JP" sz="2400" dirty="0" smtClean="0"/>
              <a:t>This </a:t>
            </a:r>
            <a:r>
              <a:rPr lang="en-US" altLang="ja-JP" sz="2400" dirty="0"/>
              <a:t>may well be due to the lexical frequency of the </a:t>
            </a:r>
            <a:r>
              <a:rPr lang="en-US" altLang="ja-JP" sz="2400" dirty="0" smtClean="0"/>
              <a:t>relevant verbs</a:t>
            </a:r>
            <a:r>
              <a:rPr lang="en-US" altLang="ja-JP" sz="2400" dirty="0"/>
              <a:t>.</a:t>
            </a:r>
            <a:endParaRPr lang="en-US" altLang="ja-JP" sz="2400" dirty="0" smtClean="0"/>
          </a:p>
          <a:p>
            <a:pPr>
              <a:spcBef>
                <a:spcPts val="1176"/>
              </a:spcBef>
              <a:buFont typeface="Arial" charset="0"/>
              <a:buChar char="•"/>
            </a:pPr>
            <a:r>
              <a:rPr lang="en-US" altLang="ja-JP" sz="2400" dirty="0" smtClean="0"/>
              <a:t>90 </a:t>
            </a:r>
            <a:r>
              <a:rPr lang="en-US" altLang="ja-JP" sz="2400" dirty="0"/>
              <a:t>% of French verbs belong to the 1st inflexion group (with -</a:t>
            </a:r>
            <a:r>
              <a:rPr lang="en-US" altLang="ja-JP" sz="2400" i="1" dirty="0" err="1"/>
              <a:t>er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infinitive and -</a:t>
            </a:r>
            <a:r>
              <a:rPr lang="en-US" altLang="ja-JP" sz="2400" i="1" dirty="0" err="1" smtClean="0"/>
              <a:t>é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participle), </a:t>
            </a:r>
          </a:p>
          <a:p>
            <a:pPr>
              <a:spcBef>
                <a:spcPts val="1176"/>
              </a:spcBef>
              <a:buFont typeface="Arial" charset="0"/>
              <a:buChar char="•"/>
            </a:pPr>
            <a:r>
              <a:rPr lang="en-US" altLang="ja-JP" sz="2400" dirty="0" smtClean="0"/>
              <a:t>only </a:t>
            </a:r>
            <a:r>
              <a:rPr lang="en-US" altLang="ja-JP" sz="2400" dirty="0"/>
              <a:t>about 20 English verbs have syncretic </a:t>
            </a:r>
            <a:r>
              <a:rPr lang="en-US" altLang="ja-JP" sz="2400" dirty="0" smtClean="0"/>
              <a:t>infinitives and participles </a:t>
            </a:r>
            <a:r>
              <a:rPr lang="en-US" altLang="ja-JP" sz="2400" dirty="0"/>
              <a:t>(</a:t>
            </a:r>
            <a:r>
              <a:rPr lang="en-US" altLang="ja-JP" sz="2400" i="1" dirty="0"/>
              <a:t>come, cost, cut, hit, put, set</a:t>
            </a:r>
            <a:r>
              <a:rPr lang="en-US" altLang="ja-JP" sz="2400" dirty="0"/>
              <a:t>...).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17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3776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611188" y="609600"/>
            <a:ext cx="7847012" cy="990600"/>
          </a:xfrm>
        </p:spPr>
        <p:txBody>
          <a:bodyPr/>
          <a:lstStyle/>
          <a:p>
            <a:r>
              <a:rPr lang="fr-FR" altLang="ja-JP" dirty="0" smtClean="0"/>
              <a:t>4. </a:t>
            </a:r>
            <a:r>
              <a:rPr lang="fr-FR" altLang="ja-JP" dirty="0" err="1" smtClean="0"/>
              <a:t>Acceptability</a:t>
            </a:r>
            <a:r>
              <a:rPr lang="fr-FR" altLang="ja-JP" dirty="0" smtClean="0"/>
              <a:t> </a:t>
            </a:r>
            <a:r>
              <a:rPr lang="fr-FR" altLang="ja-JP" dirty="0" err="1" smtClean="0"/>
              <a:t>judgment</a:t>
            </a:r>
            <a:r>
              <a:rPr lang="fr-FR" altLang="ja-JP" dirty="0" smtClean="0"/>
              <a:t> test</a:t>
            </a: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611188" y="1600200"/>
            <a:ext cx="7772400" cy="41433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Is verbal mismatch without syncretism acceptable in French peripheral ellipsis?</a:t>
            </a:r>
          </a:p>
          <a:p>
            <a:pPr>
              <a:spcBef>
                <a:spcPts val="1080"/>
              </a:spcBef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nline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acceptability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judgement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test</a:t>
            </a:r>
          </a:p>
          <a:p>
            <a:pPr lvl="1">
              <a:spcBef>
                <a:spcPts val="1032"/>
              </a:spcBef>
              <a:buFont typeface="Arial" charset="0"/>
              <a:buChar char="•"/>
            </a:pP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The experimental materials are inspired from corpus examples.</a:t>
            </a:r>
            <a:endParaRPr lang="en-US" altLang="ja-JP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1032"/>
              </a:spcBef>
              <a:buFont typeface="Arial" charset="0"/>
              <a:buChar char="•"/>
            </a:pP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24 items (12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items with syncretism, 12 items without syncretism)</a:t>
            </a:r>
            <a:endParaRPr lang="en-US" altLang="ja-JP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1032"/>
              </a:spcBef>
              <a:buFont typeface="Arial" charset="0"/>
              <a:buChar char="•"/>
            </a:pP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13 control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items</a:t>
            </a:r>
          </a:p>
          <a:p>
            <a:pPr lvl="1">
              <a:spcBef>
                <a:spcPts val="1032"/>
              </a:spcBef>
              <a:buFont typeface="Arial" charset="0"/>
              <a:buChar char="•"/>
            </a:pP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24 fillers</a:t>
            </a:r>
            <a:endParaRPr lang="en-US" altLang="ja-JP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1032"/>
              </a:spcBef>
              <a:buFont typeface="Arial" charset="0"/>
              <a:buChar char="•"/>
            </a:pP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37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French native speakers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recruited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on the </a:t>
            </a:r>
            <a:r>
              <a:rPr lang="en-US" altLang="ja-JP" sz="1800" dirty="0" err="1">
                <a:latin typeface="Arial" charset="0"/>
                <a:ea typeface="Arial" charset="0"/>
                <a:cs typeface="Arial" charset="0"/>
              </a:rPr>
              <a:t>Risc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 website (http://</a:t>
            </a:r>
            <a:r>
              <a:rPr lang="en-US" altLang="ja-JP" sz="1800" dirty="0" err="1">
                <a:latin typeface="Arial" charset="0"/>
                <a:ea typeface="Arial" charset="0"/>
                <a:cs typeface="Arial" charset="0"/>
              </a:rPr>
              <a:t>www.risc.cnrs.fr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/) rated the sentences from 0 to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10. </a:t>
            </a:r>
          </a:p>
          <a:p>
            <a:pPr lvl="1">
              <a:spcBef>
                <a:spcPts val="1032"/>
              </a:spcBef>
              <a:buFont typeface="Arial" charset="0"/>
              <a:buChar char="•"/>
            </a:pP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mean age = 32.7, SD = 15.07</a:t>
            </a:r>
            <a:endParaRPr lang="en-US" altLang="ja-JP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6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ja-JP">
                <a:latin typeface="Arial" charset="0"/>
                <a:ea typeface="ＭＳ Ｐゴシック" charset="-128"/>
              </a:rPr>
              <a:t>Laboratoire de Linguistique Formelle</a:t>
            </a:r>
            <a:endParaRPr lang="fr-FR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18</a:t>
            </a:fld>
            <a:endParaRPr lang="fr-FR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Target items for </a:t>
            </a:r>
            <a:r>
              <a:rPr lang="fr-CA" altLang="ja-JP" sz="4000" dirty="0" err="1">
                <a:latin typeface="Arial" charset="0"/>
                <a:ea typeface="Arial" charset="0"/>
                <a:cs typeface="Arial" charset="0"/>
              </a:rPr>
              <a:t>syncretic</a:t>
            </a:r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 verbal mismatch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828800"/>
            <a:ext cx="8206680" cy="4114800"/>
          </a:xfrm>
        </p:spPr>
        <p:txBody>
          <a:bodyPr/>
          <a:lstStyle/>
          <a:p>
            <a:pPr marL="0" indent="0">
              <a:buNone/>
            </a:pPr>
            <a:r>
              <a:rPr lang="fr-FR" altLang="ja-JP" sz="180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fermé/</a:t>
            </a:r>
            <a:r>
              <a:rPr lang="fr-FR" altLang="ja-JP" sz="18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fermer</a:t>
            </a:r>
            <a:r>
              <a:rPr lang="fr-FR" altLang="ja-JP" sz="180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(close/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closed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(a)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CA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mismatch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syncretism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Certaines agences immobilières ont déjà, ou vont bientôt</a:t>
            </a:r>
            <a:r>
              <a:rPr lang="fr-FR" altLang="ja-JP" sz="180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fermer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 leurs portes.</a:t>
            </a:r>
          </a:p>
          <a:p>
            <a:pPr marL="0" indent="0">
              <a:buNone/>
            </a:pP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Some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estate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agencies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have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already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, or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soon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close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doors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.’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(b) </a:t>
            </a:r>
            <a:r>
              <a:rPr lang="fr-FR" altLang="ja-JP" sz="1800" b="1" dirty="0" smtClean="0">
                <a:latin typeface="Arial" charset="0"/>
                <a:ea typeface="Arial" charset="0"/>
                <a:cs typeface="Arial" charset="0"/>
              </a:rPr>
              <a:t>coordination </a:t>
            </a:r>
            <a:r>
              <a:rPr lang="fr-FR" altLang="ja-JP" sz="1800" b="1" dirty="0" err="1" smtClean="0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Certaines agences immobilières ont déjà fermé leurs portes, ou vont bientôt les </a:t>
            </a:r>
            <a:r>
              <a:rPr lang="fr-FR" altLang="ja-JP" sz="18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fermer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Some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estate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agencies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have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already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closed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doors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, or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soon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close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.’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(c)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CA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mismatch</a:t>
            </a:r>
          </a:p>
          <a:p>
            <a:pPr marL="0" indent="0">
              <a:buNone/>
            </a:pPr>
            <a:r>
              <a:rPr lang="en-US" altLang="ja-JP" sz="1800" i="1" dirty="0" err="1">
                <a:latin typeface="Arial" charset="0"/>
                <a:ea typeface="Arial" charset="0"/>
                <a:cs typeface="Arial" charset="0"/>
              </a:rPr>
              <a:t>Certaines</a:t>
            </a:r>
            <a:r>
              <a:rPr lang="en-US" altLang="ja-JP" sz="1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800" i="1" dirty="0" err="1">
                <a:latin typeface="Arial" charset="0"/>
                <a:ea typeface="Arial" charset="0"/>
                <a:cs typeface="Arial" charset="0"/>
              </a:rPr>
              <a:t>agences</a:t>
            </a:r>
            <a:r>
              <a:rPr lang="en-US" altLang="ja-JP" sz="1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800" i="1" dirty="0" err="1">
                <a:latin typeface="Arial" charset="0"/>
                <a:ea typeface="Arial" charset="0"/>
                <a:cs typeface="Arial" charset="0"/>
              </a:rPr>
              <a:t>immobilières</a:t>
            </a:r>
            <a:r>
              <a:rPr lang="en-US" altLang="ja-JP" sz="1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800" i="1" dirty="0" err="1">
                <a:latin typeface="Arial" charset="0"/>
                <a:ea typeface="Arial" charset="0"/>
                <a:cs typeface="Arial" charset="0"/>
              </a:rPr>
              <a:t>ont</a:t>
            </a:r>
            <a:r>
              <a:rPr lang="en-US" altLang="ja-JP" sz="1800" i="1" dirty="0">
                <a:latin typeface="Arial" charset="0"/>
                <a:ea typeface="Arial" charset="0"/>
                <a:cs typeface="Arial" charset="0"/>
              </a:rPr>
              <a:t> déjà, </a:t>
            </a:r>
            <a:r>
              <a:rPr lang="en-US" altLang="ja-JP" sz="1800" i="1" dirty="0" err="1"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altLang="ja-JP" sz="1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800" i="1" dirty="0" err="1">
                <a:latin typeface="Arial" charset="0"/>
                <a:ea typeface="Arial" charset="0"/>
                <a:cs typeface="Arial" charset="0"/>
              </a:rPr>
              <a:t>auront</a:t>
            </a:r>
            <a:r>
              <a:rPr lang="en-US" altLang="ja-JP" sz="1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800" i="1" dirty="0" err="1">
                <a:latin typeface="Arial" charset="0"/>
                <a:ea typeface="Arial" charset="0"/>
                <a:cs typeface="Arial" charset="0"/>
              </a:rPr>
              <a:t>bientôt</a:t>
            </a:r>
            <a:r>
              <a:rPr lang="en-US" altLang="ja-JP" sz="1800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ja-JP" sz="1800" i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fermé</a:t>
            </a:r>
            <a:r>
              <a:rPr lang="en-US" altLang="ja-JP" sz="1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800" i="1" dirty="0" err="1">
                <a:latin typeface="Arial" charset="0"/>
                <a:ea typeface="Arial" charset="0"/>
                <a:cs typeface="Arial" charset="0"/>
              </a:rPr>
              <a:t>leurs</a:t>
            </a:r>
            <a:r>
              <a:rPr lang="en-US" altLang="ja-JP" sz="1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800" i="1" dirty="0" err="1">
                <a:latin typeface="Arial" charset="0"/>
                <a:ea typeface="Arial" charset="0"/>
                <a:cs typeface="Arial" charset="0"/>
              </a:rPr>
              <a:t>portes</a:t>
            </a:r>
            <a:r>
              <a:rPr lang="en-US" altLang="ja-JP" sz="1800" i="1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‘Some estate agencies just have, or will-have soon closed their doors.’</a:t>
            </a:r>
            <a:endParaRPr lang="ja-JP" altLang="en-US" sz="1800" dirty="0">
              <a:latin typeface="Arial" charset="0"/>
              <a:ea typeface="Arial" charset="0"/>
              <a:cs typeface="Arial" charset="0"/>
            </a:endParaRPr>
          </a:p>
          <a:p>
            <a:endParaRPr kumimoji="1" lang="ja-JP" altLang="en-US" sz="1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19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3784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ja-JP">
                <a:latin typeface="Arial" charset="0"/>
                <a:ea typeface="ＭＳ Ｐゴシック" charset="-128"/>
              </a:rPr>
              <a:t>Laboratoire de Linguistique Formelle</a:t>
            </a:r>
            <a:endParaRPr lang="fr-FR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ja-JP" dirty="0" smtClean="0"/>
              <a:t>PLAN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Syntactic mismatch in ellipsis</a:t>
            </a:r>
          </a:p>
          <a:p>
            <a:pPr marL="514350" indent="-514350">
              <a:buAutoNum type="arabicPeriod"/>
            </a:pP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Peripheral ellipsis and mismatch</a:t>
            </a:r>
          </a:p>
          <a:p>
            <a:pPr marL="514350" indent="-514350">
              <a:buAutoNum type="arabicPeriod"/>
            </a:pPr>
            <a:r>
              <a:rPr lang="en-US" altLang="ja-JP" sz="2800" dirty="0" smtClean="0">
                <a:latin typeface="Arial" charset="0"/>
                <a:ea typeface="Arial" charset="0"/>
                <a:cs typeface="Arial" charset="0"/>
              </a:rPr>
              <a:t>Corpus study </a:t>
            </a:r>
          </a:p>
          <a:p>
            <a:pPr marL="514350" indent="-514350">
              <a:buAutoNum type="arabicPeriod"/>
            </a:pPr>
            <a:r>
              <a:rPr lang="en-US" altLang="ja-JP" sz="2800" dirty="0" smtClean="0">
                <a:latin typeface="Arial" charset="0"/>
                <a:ea typeface="Arial" charset="0"/>
                <a:cs typeface="Arial" charset="0"/>
              </a:rPr>
              <a:t>Acceptability judgment test</a:t>
            </a:r>
          </a:p>
          <a:p>
            <a:pPr marL="514350" indent="-514350">
              <a:buAutoNum type="arabicPeriod"/>
            </a:pPr>
            <a:r>
              <a:rPr lang="en-US" altLang="ja-JP" sz="2800" dirty="0" smtClean="0">
                <a:latin typeface="Arial" charset="0"/>
                <a:ea typeface="Arial" charset="0"/>
                <a:cs typeface="Arial" charset="0"/>
              </a:rPr>
              <a:t>Eye tracking experiment </a:t>
            </a:r>
          </a:p>
          <a:p>
            <a:pPr marL="514350" indent="-514350">
              <a:buAutoNum type="arabicPeriod"/>
            </a:pPr>
            <a:r>
              <a:rPr lang="en-US" altLang="ja-JP" sz="2800" dirty="0" smtClean="0">
                <a:latin typeface="Arial" charset="0"/>
                <a:ea typeface="Arial" charset="0"/>
                <a:cs typeface="Arial" charset="0"/>
              </a:rPr>
              <a:t>The status of RNR with mismatch </a:t>
            </a:r>
          </a:p>
          <a:p>
            <a:pPr marL="514350" indent="-514350">
              <a:buAutoNum type="arabicPeriod"/>
            </a:pPr>
            <a:r>
              <a:rPr lang="en-US" altLang="ja-JP" sz="2800" dirty="0" smtClean="0">
                <a:latin typeface="Arial" charset="0"/>
                <a:ea typeface="Arial" charset="0"/>
                <a:cs typeface="Arial" charset="0"/>
              </a:rPr>
              <a:t>Analysis</a:t>
            </a:r>
            <a:endParaRPr lang="en-US" altLang="ja-JP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2</a:t>
            </a:fld>
            <a:endParaRPr lang="fr-FR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Target items for non </a:t>
            </a:r>
            <a:r>
              <a:rPr lang="fr-CA" altLang="ja-JP" sz="4000" dirty="0" err="1">
                <a:latin typeface="Arial" charset="0"/>
                <a:ea typeface="Arial" charset="0"/>
                <a:cs typeface="Arial" charset="0"/>
              </a:rPr>
              <a:t>syncretic</a:t>
            </a:r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 verbal mismatch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72816"/>
            <a:ext cx="8134672" cy="4320480"/>
          </a:xfrm>
        </p:spPr>
        <p:txBody>
          <a:bodyPr/>
          <a:lstStyle/>
          <a:p>
            <a:pPr marL="0" indent="0">
              <a:buNone/>
            </a:pPr>
            <a:r>
              <a:rPr lang="fr-FR" altLang="ja-JP" sz="2000" i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rejoindre</a:t>
            </a:r>
            <a:r>
              <a:rPr lang="fr-FR" altLang="ja-JP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/rejoint 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join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joined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(a)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CA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mismatch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syncretism</a:t>
            </a:r>
            <a:endParaRPr lang="fr-FR" altLang="ja-JP" sz="180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Quelques électeurs vont bientôt, ou ont peut-être déjà </a:t>
            </a:r>
            <a:r>
              <a:rPr lang="fr-FR" altLang="ja-JP" sz="18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rejoint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 le centre.</a:t>
            </a:r>
          </a:p>
          <a:p>
            <a:pPr marL="0" indent="0">
              <a:buNone/>
            </a:pP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Some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voters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soon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, or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may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have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already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joined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the center.’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(b) </a:t>
            </a:r>
            <a:r>
              <a:rPr lang="fr-FR" altLang="ja-JP" sz="1800" b="1" dirty="0" smtClean="0">
                <a:latin typeface="Arial" charset="0"/>
                <a:ea typeface="Arial" charset="0"/>
                <a:cs typeface="Arial" charset="0"/>
              </a:rPr>
              <a:t>Coordination </a:t>
            </a:r>
            <a:r>
              <a:rPr lang="fr-FR" altLang="ja-JP" sz="1800" b="1" dirty="0" err="1" smtClean="0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Quelques électeurs vont bientôt rejoindre le centre, ou l'ont peut-être déjà </a:t>
            </a:r>
            <a:r>
              <a:rPr lang="fr-FR" altLang="ja-JP" sz="18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rejoint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Some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voters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soon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join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the center, or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may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have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already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joined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it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.’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(c)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CA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mismatch</a:t>
            </a:r>
          </a:p>
          <a:p>
            <a:pPr marL="0" indent="0">
              <a:buNone/>
            </a:pP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Quelques électeurs auront bientôt, ou ont peut-être déjà </a:t>
            </a:r>
            <a:r>
              <a:rPr lang="fr-FR" altLang="ja-JP" sz="18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rejoint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 le centre.</a:t>
            </a:r>
          </a:p>
          <a:p>
            <a:pPr marL="0" indent="0">
              <a:buNone/>
            </a:pP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‘Some voters will soon have, or may have already joined the center.’</a:t>
            </a:r>
            <a:endParaRPr lang="ja-JP" alt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ja-JP" altLang="en-US" sz="24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dirty="0" smtClean="0"/>
              <a:t>Laboratoire de Linguistique Formelle</a:t>
            </a:r>
            <a:endParaRPr lang="fr-FR" altLang="ja-JP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20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38949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dirty="0">
                <a:latin typeface="Arial" charset="0"/>
                <a:ea typeface="Arial" charset="0"/>
                <a:cs typeface="Arial" charset="0"/>
              </a:rPr>
              <a:t>Control items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386808"/>
          </a:xfrm>
        </p:spPr>
        <p:txBody>
          <a:bodyPr/>
          <a:lstStyle/>
          <a:p>
            <a:pPr marL="0" indent="0">
              <a:buNone/>
            </a:pPr>
            <a:r>
              <a:rPr lang="fr-FR" altLang="ja-JP" sz="2000" b="1" dirty="0">
                <a:latin typeface="Arial" charset="0"/>
                <a:ea typeface="Arial" charset="0"/>
                <a:cs typeface="Arial" charset="0"/>
              </a:rPr>
              <a:t>(a) grammatical</a:t>
            </a:r>
          </a:p>
          <a:p>
            <a:pPr marL="0" indent="0">
              <a:buNone/>
            </a:pPr>
            <a:r>
              <a:rPr lang="fr-FR" altLang="ja-JP" sz="2000" i="1" dirty="0">
                <a:latin typeface="Arial" charset="0"/>
                <a:ea typeface="Arial" charset="0"/>
                <a:cs typeface="Arial" charset="0"/>
              </a:rPr>
              <a:t>Certains commerçants ont déjà ouvert leurs magasins.</a:t>
            </a:r>
          </a:p>
          <a:p>
            <a:pPr marL="0" indent="0">
              <a:buNone/>
            </a:pP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Some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shopkeepers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have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already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opened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stores.’</a:t>
            </a:r>
          </a:p>
          <a:p>
            <a:pPr marL="0" indent="0">
              <a:buNone/>
            </a:pPr>
            <a:endParaRPr lang="fr-FR" altLang="ja-JP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ja-JP" sz="2000" b="1" dirty="0">
                <a:latin typeface="Arial" charset="0"/>
                <a:ea typeface="Arial" charset="0"/>
                <a:cs typeface="Arial" charset="0"/>
              </a:rPr>
              <a:t>(b) </a:t>
            </a:r>
            <a:r>
              <a:rPr lang="fr-FR" altLang="ja-JP" sz="2000" b="1" dirty="0" err="1">
                <a:latin typeface="Arial" charset="0"/>
                <a:ea typeface="Arial" charset="0"/>
                <a:cs typeface="Arial" charset="0"/>
              </a:rPr>
              <a:t>ungrammatical</a:t>
            </a:r>
            <a:r>
              <a:rPr lang="fr-FR" altLang="ja-JP" sz="2000" b="1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fr-FR" altLang="ja-JP" sz="2000" b="1" dirty="0" err="1">
                <a:latin typeface="Arial" charset="0"/>
                <a:ea typeface="Arial" charset="0"/>
                <a:cs typeface="Arial" charset="0"/>
              </a:rPr>
              <a:t>wrong</a:t>
            </a:r>
            <a:r>
              <a:rPr lang="fr-FR" altLang="ja-JP" sz="2000" b="1" dirty="0">
                <a:latin typeface="Arial" charset="0"/>
                <a:ea typeface="Arial" charset="0"/>
                <a:cs typeface="Arial" charset="0"/>
              </a:rPr>
              <a:t> verbal </a:t>
            </a:r>
            <a:r>
              <a:rPr lang="fr-FR" altLang="ja-JP" sz="2000" b="1" dirty="0" err="1">
                <a:latin typeface="Arial" charset="0"/>
                <a:ea typeface="Arial" charset="0"/>
                <a:cs typeface="Arial" charset="0"/>
              </a:rPr>
              <a:t>form</a:t>
            </a:r>
            <a:r>
              <a:rPr lang="fr-FR" altLang="ja-JP" sz="2000" b="1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r>
              <a:rPr lang="fr-FR" altLang="ja-JP" sz="2000" i="1" dirty="0">
                <a:latin typeface="Arial" charset="0"/>
                <a:ea typeface="Arial" charset="0"/>
                <a:cs typeface="Arial" charset="0"/>
              </a:rPr>
              <a:t>Certains commerçants ont déjà </a:t>
            </a:r>
            <a:r>
              <a:rPr lang="fr-FR" altLang="ja-JP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ouvrir</a:t>
            </a:r>
            <a:r>
              <a:rPr lang="fr-FR" altLang="ja-JP" sz="2000" i="1" dirty="0">
                <a:latin typeface="Arial" charset="0"/>
                <a:ea typeface="Arial" charset="0"/>
                <a:cs typeface="Arial" charset="0"/>
              </a:rPr>
              <a:t> leurs magasins.</a:t>
            </a:r>
          </a:p>
          <a:p>
            <a:pPr marL="0" indent="0">
              <a:buNone/>
            </a:pP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Some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shopkeepers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have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already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open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stores.’</a:t>
            </a:r>
          </a:p>
          <a:p>
            <a:pPr marL="0" indent="0">
              <a:buNone/>
            </a:pPr>
            <a:endParaRPr lang="fr-FR" altLang="ja-JP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ja-JP" sz="2000" b="1" dirty="0">
                <a:latin typeface="Arial" charset="0"/>
                <a:ea typeface="Arial" charset="0"/>
                <a:cs typeface="Arial" charset="0"/>
              </a:rPr>
              <a:t>(c) </a:t>
            </a:r>
            <a:r>
              <a:rPr lang="fr-FR" altLang="ja-JP" sz="2000" b="1" dirty="0" err="1">
                <a:latin typeface="Arial" charset="0"/>
                <a:ea typeface="Arial" charset="0"/>
                <a:cs typeface="Arial" charset="0"/>
              </a:rPr>
              <a:t>ungrammatical</a:t>
            </a:r>
            <a:r>
              <a:rPr lang="fr-FR" altLang="ja-JP" sz="2000" b="1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fr-FR" altLang="ja-JP" sz="2000" b="1" dirty="0" err="1">
                <a:latin typeface="Arial" charset="0"/>
                <a:ea typeface="Arial" charset="0"/>
                <a:cs typeface="Arial" charset="0"/>
              </a:rPr>
              <a:t>wrong</a:t>
            </a:r>
            <a:r>
              <a:rPr lang="fr-FR" altLang="ja-JP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b="1" dirty="0" err="1">
                <a:latin typeface="Arial" charset="0"/>
                <a:ea typeface="Arial" charset="0"/>
                <a:cs typeface="Arial" charset="0"/>
              </a:rPr>
              <a:t>preposition</a:t>
            </a:r>
            <a:r>
              <a:rPr lang="fr-FR" altLang="ja-JP" sz="2000" b="1" dirty="0"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marL="0" indent="0">
              <a:buNone/>
            </a:pPr>
            <a:r>
              <a:rPr lang="fr-FR" altLang="ja-JP" sz="2000" i="1" dirty="0">
                <a:latin typeface="Arial" charset="0"/>
                <a:ea typeface="Arial" charset="0"/>
                <a:cs typeface="Arial" charset="0"/>
              </a:rPr>
              <a:t>Le syndic cherche </a:t>
            </a:r>
            <a:r>
              <a:rPr lang="fr-FR" altLang="ja-JP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</a:t>
            </a:r>
            <a:r>
              <a:rPr lang="fr-FR" altLang="ja-JP" sz="2000" i="1" dirty="0">
                <a:latin typeface="Arial" charset="0"/>
                <a:ea typeface="Arial" charset="0"/>
                <a:cs typeface="Arial" charset="0"/>
              </a:rPr>
              <a:t> régler ce problème de fuite. </a:t>
            </a:r>
          </a:p>
          <a:p>
            <a:pPr marL="0" indent="0">
              <a:buNone/>
            </a:pP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‘The trustee tries of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address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this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problem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leakage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.’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21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3844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latin typeface="Arial" charset="0"/>
                <a:ea typeface="Arial" charset="0"/>
                <a:cs typeface="Arial" charset="0"/>
              </a:rPr>
              <a:t>Results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22</a:t>
            </a:fld>
            <a:endParaRPr lang="fr-FR" altLang="ja-JP" sz="140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7560840" cy="6120680"/>
          </a:xfrm>
        </p:spPr>
      </p:pic>
    </p:spTree>
    <p:extLst>
      <p:ext uri="{BB962C8B-B14F-4D97-AF65-F5344CB8AC3E}">
        <p14:creationId xmlns:p14="http://schemas.microsoft.com/office/powerpoint/2010/main" val="24264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charset="0"/>
                <a:ea typeface="Arial" charset="0"/>
                <a:cs typeface="Arial" charset="0"/>
              </a:rPr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44824"/>
            <a:ext cx="7990656" cy="4752528"/>
          </a:xfrm>
        </p:spPr>
        <p:txBody>
          <a:bodyPr/>
          <a:lstStyle/>
          <a:p>
            <a:pPr>
              <a:spcBef>
                <a:spcPts val="1080"/>
              </a:spcBef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Items with peripheral ellipsis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are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judged slightly less acceptable than non elliptical items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ps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&lt; .09) but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much more acceptable than ungrammatical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controls (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ps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&lt; .001). </a:t>
            </a:r>
          </a:p>
          <a:p>
            <a:pPr>
              <a:spcBef>
                <a:spcPts val="1080"/>
              </a:spcBef>
              <a:buFont typeface="Arial" charset="0"/>
              <a:buChar char="•"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We found no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significant difference between ellipsis with and without mismatch for the syncretic verb and non syncretic verb. </a:t>
            </a:r>
            <a:endParaRPr lang="en-US" altLang="ja-JP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080"/>
              </a:spcBef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There is no significant difference between syncretic (mean rate 7) mismatch and non syncretic (mean rate 6.9) mismatch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ja-JP" alt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080"/>
              </a:spcBef>
              <a:buFont typeface="Arial" charset="0"/>
              <a:buChar char="•"/>
            </a:pPr>
            <a:r>
              <a:rPr lang="en-US" altLang="ja-JP" sz="2000" dirty="0"/>
              <a:t>The experiment suggests that syncretic forms do not have a special status </a:t>
            </a:r>
            <a:r>
              <a:rPr lang="en-US" altLang="ja-JP" sz="2000" dirty="0" smtClean="0"/>
              <a:t>in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peripheral </a:t>
            </a:r>
            <a:r>
              <a:rPr lang="en-US" altLang="ja-JP" sz="2000" dirty="0"/>
              <a:t>ellipsis in </a:t>
            </a:r>
            <a:r>
              <a:rPr lang="en-US" altLang="ja-JP" sz="2000" dirty="0" smtClean="0"/>
              <a:t>French</a:t>
            </a:r>
            <a:endParaRPr lang="ja-JP" alt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altLang="ja-JP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23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9871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 Eye tracking experiment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pPr marL="0" indent="0">
              <a:spcBef>
                <a:spcPts val="1080"/>
              </a:spcBef>
              <a:buNone/>
            </a:pPr>
            <a:r>
              <a:rPr lang="fr-CA" altLang="ja-JP" sz="2000" dirty="0" smtClean="0"/>
              <a:t>Is </a:t>
            </a:r>
            <a:r>
              <a:rPr lang="fr-CA" altLang="ja-JP" sz="2000" dirty="0" err="1" smtClean="0"/>
              <a:t>there</a:t>
            </a:r>
            <a:r>
              <a:rPr lang="fr-CA" altLang="ja-JP" sz="2000" dirty="0" smtClean="0"/>
              <a:t> </a:t>
            </a:r>
            <a:r>
              <a:rPr lang="fr-CA" altLang="ja-JP" sz="2000" dirty="0" err="1" smtClean="0"/>
              <a:t>any</a:t>
            </a:r>
            <a:r>
              <a:rPr lang="fr-CA" altLang="ja-JP" sz="2000" dirty="0" smtClean="0"/>
              <a:t> </a:t>
            </a:r>
            <a:r>
              <a:rPr lang="fr-CA" altLang="ja-JP" sz="2000" dirty="0" err="1" smtClean="0"/>
              <a:t>difference</a:t>
            </a:r>
            <a:r>
              <a:rPr lang="fr-CA" altLang="ja-JP" sz="2000" dirty="0" smtClean="0"/>
              <a:t> in </a:t>
            </a:r>
            <a:r>
              <a:rPr lang="fr-CA" altLang="ja-JP" sz="2000" dirty="0" err="1" smtClean="0"/>
              <a:t>processing</a:t>
            </a:r>
            <a:r>
              <a:rPr lang="fr-CA" altLang="ja-JP" sz="2000" dirty="0" smtClean="0"/>
              <a:t> </a:t>
            </a:r>
            <a:r>
              <a:rPr lang="fr-CA" altLang="ja-JP" sz="2000" dirty="0" err="1" smtClean="0"/>
              <a:t>between</a:t>
            </a:r>
            <a:r>
              <a:rPr lang="fr-CA" altLang="ja-JP" sz="2000" dirty="0" smtClean="0"/>
              <a:t> </a:t>
            </a:r>
            <a:r>
              <a:rPr lang="fr-CA" altLang="ja-JP" sz="2000" dirty="0" err="1" smtClean="0"/>
              <a:t>ellipsis</a:t>
            </a:r>
            <a:r>
              <a:rPr lang="fr-CA" altLang="ja-JP" sz="2000" dirty="0" smtClean="0"/>
              <a:t> </a:t>
            </a:r>
            <a:r>
              <a:rPr lang="fr-CA" altLang="ja-JP" sz="2000" dirty="0" err="1" smtClean="0"/>
              <a:t>with</a:t>
            </a:r>
            <a:r>
              <a:rPr lang="fr-CA" altLang="ja-JP" sz="2000" dirty="0" smtClean="0"/>
              <a:t> or </a:t>
            </a:r>
            <a:r>
              <a:rPr lang="fr-CA" altLang="ja-JP" sz="2000" dirty="0" err="1" smtClean="0"/>
              <a:t>without</a:t>
            </a:r>
            <a:r>
              <a:rPr lang="fr-CA" altLang="ja-JP" sz="2000" dirty="0" smtClean="0"/>
              <a:t> </a:t>
            </a:r>
            <a:r>
              <a:rPr lang="fr-CA" altLang="ja-JP" sz="2000" dirty="0" err="1" smtClean="0"/>
              <a:t>mismatch</a:t>
            </a:r>
            <a:r>
              <a:rPr lang="fr-CA" altLang="ja-JP" sz="2000" dirty="0" smtClean="0"/>
              <a:t> or </a:t>
            </a:r>
            <a:r>
              <a:rPr lang="fr-CA" altLang="ja-JP" sz="2000" dirty="0" err="1" smtClean="0"/>
              <a:t>between</a:t>
            </a:r>
            <a:r>
              <a:rPr lang="fr-CA" altLang="ja-JP" sz="2000" dirty="0" smtClean="0"/>
              <a:t> </a:t>
            </a:r>
            <a:r>
              <a:rPr lang="fr-CA" altLang="ja-JP" sz="2000" dirty="0" err="1" smtClean="0"/>
              <a:t>syncretic</a:t>
            </a:r>
            <a:r>
              <a:rPr lang="fr-CA" altLang="ja-JP" sz="2000" dirty="0"/>
              <a:t> </a:t>
            </a:r>
            <a:r>
              <a:rPr lang="fr-CA" altLang="ja-JP" sz="2000" dirty="0" smtClean="0"/>
              <a:t>and non </a:t>
            </a:r>
            <a:r>
              <a:rPr lang="fr-CA" altLang="ja-JP" sz="2000" dirty="0" err="1" smtClean="0"/>
              <a:t>syncretic</a:t>
            </a:r>
            <a:r>
              <a:rPr lang="fr-CA" altLang="ja-JP" sz="2000" dirty="0" smtClean="0"/>
              <a:t> </a:t>
            </a:r>
            <a:r>
              <a:rPr lang="fr-CA" altLang="ja-JP" sz="2000" dirty="0" err="1" smtClean="0"/>
              <a:t>verb</a:t>
            </a:r>
            <a:r>
              <a:rPr lang="fr-CA" altLang="ja-JP" sz="2000" dirty="0" smtClean="0"/>
              <a:t> </a:t>
            </a:r>
            <a:r>
              <a:rPr lang="fr-CA" altLang="ja-JP" sz="2000" dirty="0" err="1" smtClean="0"/>
              <a:t>forms</a:t>
            </a:r>
            <a:r>
              <a:rPr lang="fr-CA" altLang="ja-JP" sz="2000" dirty="0" smtClean="0"/>
              <a:t> in French </a:t>
            </a:r>
            <a:r>
              <a:rPr lang="fr-CA" altLang="ja-JP" sz="2000" dirty="0" err="1" smtClean="0"/>
              <a:t>peripheral</a:t>
            </a:r>
            <a:r>
              <a:rPr lang="fr-CA" altLang="ja-JP" sz="2000" dirty="0" smtClean="0"/>
              <a:t> </a:t>
            </a:r>
            <a:r>
              <a:rPr lang="fr-CA" altLang="ja-JP" sz="2000" dirty="0" err="1" smtClean="0"/>
              <a:t>ellipsis</a:t>
            </a:r>
            <a:r>
              <a:rPr lang="fr-CA" altLang="ja-JP" sz="2000" dirty="0" smtClean="0"/>
              <a:t>?</a:t>
            </a:r>
          </a:p>
          <a:p>
            <a:pPr>
              <a:spcBef>
                <a:spcPts val="1080"/>
              </a:spcBef>
              <a:buFont typeface="Arial" charset="0"/>
              <a:buChar char="•"/>
            </a:pPr>
            <a:r>
              <a:rPr lang="fr-CA" altLang="ja-JP" sz="1800" dirty="0" smtClean="0"/>
              <a:t>The </a:t>
            </a:r>
            <a:r>
              <a:rPr lang="fr-CA" altLang="ja-JP" sz="1800" dirty="0" err="1" smtClean="0"/>
              <a:t>same</a:t>
            </a:r>
            <a:r>
              <a:rPr lang="fr-CA" altLang="ja-JP" sz="1800" dirty="0" smtClean="0"/>
              <a:t> </a:t>
            </a:r>
            <a:r>
              <a:rPr lang="fr-CA" altLang="ja-JP" sz="1800" dirty="0" err="1" smtClean="0"/>
              <a:t>materials</a:t>
            </a:r>
            <a:r>
              <a:rPr lang="fr-CA" altLang="ja-JP" sz="1800" dirty="0" smtClean="0"/>
              <a:t> as </a:t>
            </a:r>
            <a:r>
              <a:rPr lang="fr-CA" altLang="ja-JP" sz="1800" dirty="0" err="1" smtClean="0"/>
              <a:t>acceptability</a:t>
            </a:r>
            <a:r>
              <a:rPr lang="fr-CA" altLang="ja-JP" sz="1800" dirty="0" smtClean="0"/>
              <a:t> </a:t>
            </a:r>
            <a:r>
              <a:rPr lang="fr-CA" altLang="ja-JP" sz="1800" dirty="0" err="1" smtClean="0"/>
              <a:t>judgment</a:t>
            </a:r>
            <a:r>
              <a:rPr lang="fr-CA" altLang="ja-JP" sz="1800" dirty="0" smtClean="0"/>
              <a:t> test </a:t>
            </a:r>
            <a:r>
              <a:rPr lang="fr-CA" altLang="ja-JP" sz="1800" dirty="0" err="1" smtClean="0"/>
              <a:t>with</a:t>
            </a:r>
            <a:r>
              <a:rPr lang="fr-CA" altLang="ja-JP" sz="1800" dirty="0" smtClean="0"/>
              <a:t> minor adaptation</a:t>
            </a:r>
          </a:p>
          <a:p>
            <a:pPr>
              <a:spcBef>
                <a:spcPts val="1080"/>
              </a:spcBef>
              <a:buFont typeface="Arial" charset="0"/>
              <a:buChar char="•"/>
            </a:pPr>
            <a:r>
              <a:rPr lang="fr-CA" altLang="ja-JP" sz="1800" dirty="0" smtClean="0"/>
              <a:t>24 </a:t>
            </a:r>
            <a:r>
              <a:rPr lang="fr-CA" altLang="ja-JP" sz="1800" dirty="0" err="1"/>
              <a:t>target</a:t>
            </a:r>
            <a:r>
              <a:rPr lang="fr-CA" altLang="ja-JP" sz="1800" dirty="0"/>
              <a:t> </a:t>
            </a:r>
            <a:r>
              <a:rPr lang="fr-CA" altLang="ja-JP" sz="1800" dirty="0" smtClean="0"/>
              <a:t>items </a:t>
            </a:r>
            <a:r>
              <a:rPr lang="fr-CA" altLang="ja-JP" sz="18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12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items with syncretism,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12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items without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syncretism</a:t>
            </a:r>
          </a:p>
          <a:p>
            <a:pPr>
              <a:spcBef>
                <a:spcPts val="1080"/>
              </a:spcBef>
              <a:buFont typeface="Arial" charset="0"/>
              <a:buChar char="•"/>
            </a:pP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30 fillers</a:t>
            </a:r>
            <a:endParaRPr lang="fr-CA" altLang="ja-JP" sz="1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080"/>
              </a:spcBef>
              <a:buFont typeface="Arial" charset="0"/>
              <a:buChar char="•"/>
            </a:pPr>
            <a:r>
              <a:rPr lang="fr-CA" altLang="ja-JP" sz="1800" dirty="0" smtClean="0"/>
              <a:t>32 </a:t>
            </a:r>
            <a:r>
              <a:rPr lang="fr-CA" altLang="ja-JP" sz="1800" dirty="0"/>
              <a:t>French native speakers </a:t>
            </a:r>
            <a:r>
              <a:rPr lang="fr-CA" altLang="ja-JP" sz="1800" dirty="0" err="1" smtClean="0"/>
              <a:t>participated</a:t>
            </a:r>
            <a:r>
              <a:rPr lang="fr-CA" altLang="ja-JP" sz="1800" dirty="0" smtClean="0"/>
              <a:t>. (</a:t>
            </a:r>
            <a:r>
              <a:rPr lang="fr-CA" altLang="ja-JP" sz="1800" dirty="0" err="1" smtClean="0"/>
              <a:t>mean</a:t>
            </a:r>
            <a:r>
              <a:rPr lang="fr-CA" altLang="ja-JP" sz="1800" dirty="0" smtClean="0"/>
              <a:t> </a:t>
            </a:r>
            <a:r>
              <a:rPr lang="fr-CA" altLang="ja-JP" sz="1800" dirty="0" err="1" smtClean="0"/>
              <a:t>age</a:t>
            </a:r>
            <a:r>
              <a:rPr lang="fr-CA" altLang="ja-JP" sz="1800" dirty="0" smtClean="0"/>
              <a:t> =34, SD=14.2)</a:t>
            </a:r>
            <a:endParaRPr lang="fr-CA" altLang="ja-JP" sz="1800" dirty="0"/>
          </a:p>
          <a:p>
            <a:pPr>
              <a:spcBef>
                <a:spcPts val="1080"/>
              </a:spcBef>
              <a:buFont typeface="Arial" charset="0"/>
              <a:buChar char="•"/>
            </a:pPr>
            <a:r>
              <a:rPr lang="fr-CA" altLang="ja-JP" sz="1800" dirty="0" err="1" smtClean="0"/>
              <a:t>We</a:t>
            </a:r>
            <a:r>
              <a:rPr lang="fr-CA" altLang="ja-JP" sz="1800" dirty="0" smtClean="0"/>
              <a:t> </a:t>
            </a:r>
            <a:r>
              <a:rPr lang="fr-CA" altLang="ja-JP" sz="1800" dirty="0" err="1" smtClean="0"/>
              <a:t>will</a:t>
            </a:r>
            <a:r>
              <a:rPr lang="fr-CA" altLang="ja-JP" sz="1800" dirty="0" smtClean="0"/>
              <a:t> focus on the </a:t>
            </a:r>
            <a:r>
              <a:rPr lang="fr-CA" altLang="ja-JP" sz="1800" dirty="0" err="1" smtClean="0"/>
              <a:t>critical</a:t>
            </a:r>
            <a:r>
              <a:rPr lang="fr-CA" altLang="ja-JP" sz="1800" dirty="0" smtClean="0"/>
              <a:t> </a:t>
            </a:r>
            <a:r>
              <a:rPr lang="fr-CA" altLang="ja-JP" sz="1800" dirty="0" err="1" smtClean="0"/>
              <a:t>region</a:t>
            </a:r>
            <a:r>
              <a:rPr lang="fr-CA" altLang="ja-JP" sz="1800" dirty="0" smtClean="0"/>
              <a:t> </a:t>
            </a:r>
            <a:r>
              <a:rPr lang="fr-CA" altLang="ja-JP" sz="1800" dirty="0" err="1" smtClean="0"/>
              <a:t>which</a:t>
            </a:r>
            <a:r>
              <a:rPr lang="fr-CA" altLang="ja-JP" sz="1800" dirty="0" smtClean="0"/>
              <a:t> </a:t>
            </a:r>
            <a:r>
              <a:rPr lang="fr-CA" altLang="ja-JP" sz="1800" dirty="0"/>
              <a:t>corresponds to the </a:t>
            </a:r>
            <a:r>
              <a:rPr lang="fr-CA" altLang="ja-JP" sz="1800" dirty="0">
                <a:solidFill>
                  <a:srgbClr val="3366FF"/>
                </a:solidFill>
              </a:rPr>
              <a:t>right-</a:t>
            </a:r>
            <a:r>
              <a:rPr lang="fr-CA" altLang="ja-JP" sz="1800" dirty="0" err="1">
                <a:solidFill>
                  <a:srgbClr val="3366FF"/>
                </a:solidFill>
              </a:rPr>
              <a:t>node</a:t>
            </a:r>
            <a:r>
              <a:rPr lang="fr-CA" altLang="ja-JP" sz="1800" dirty="0">
                <a:solidFill>
                  <a:srgbClr val="3366FF"/>
                </a:solidFill>
              </a:rPr>
              <a:t> </a:t>
            </a:r>
            <a:r>
              <a:rPr lang="fr-CA" altLang="ja-JP" sz="1800" dirty="0" err="1">
                <a:solidFill>
                  <a:srgbClr val="3366FF"/>
                </a:solidFill>
              </a:rPr>
              <a:t>raised</a:t>
            </a:r>
            <a:r>
              <a:rPr lang="fr-CA" altLang="ja-JP" sz="1800" dirty="0">
                <a:solidFill>
                  <a:srgbClr val="3366FF"/>
                </a:solidFill>
              </a:rPr>
              <a:t> </a:t>
            </a:r>
            <a:r>
              <a:rPr lang="fr-CA" altLang="ja-JP" sz="1800" dirty="0" err="1" smtClean="0">
                <a:solidFill>
                  <a:srgbClr val="3366FF"/>
                </a:solidFill>
              </a:rPr>
              <a:t>verb</a:t>
            </a:r>
            <a:r>
              <a:rPr lang="fr-CA" altLang="ja-JP" sz="1800" dirty="0" smtClean="0">
                <a:solidFill>
                  <a:srgbClr val="3366FF"/>
                </a:solidFill>
              </a:rPr>
              <a:t>.</a:t>
            </a:r>
            <a:endParaRPr lang="fr-CA" altLang="ja-JP" sz="1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dirty="0" smtClean="0"/>
              <a:t>Laboratoire de Linguistique Formelle</a:t>
            </a:r>
            <a:endParaRPr lang="fr-FR" altLang="ja-JP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24</a:t>
            </a:fld>
            <a:endParaRPr lang="fr-FR" altLang="ja-JP" sz="140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0" y="0"/>
          <a:ext cx="825500" cy="228600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charset="-128"/>
                        </a:rPr>
                        <a:t>14.20923002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7223" y="715209"/>
            <a:ext cx="7772400" cy="990600"/>
          </a:xfrm>
        </p:spPr>
        <p:txBody>
          <a:bodyPr/>
          <a:lstStyle/>
          <a:p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Target items for </a:t>
            </a:r>
            <a:r>
              <a:rPr lang="fr-CA" altLang="ja-JP" sz="4000" dirty="0" err="1">
                <a:latin typeface="Arial" charset="0"/>
                <a:ea typeface="Arial" charset="0"/>
                <a:cs typeface="Arial" charset="0"/>
              </a:rPr>
              <a:t>syncretic</a:t>
            </a:r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 verbal mismatch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28800"/>
            <a:ext cx="8748464" cy="4768552"/>
          </a:xfrm>
        </p:spPr>
        <p:txBody>
          <a:bodyPr/>
          <a:lstStyle/>
          <a:p>
            <a:pPr marL="0" indent="0">
              <a:buNone/>
            </a:pPr>
            <a:r>
              <a:rPr lang="fr-FR" altLang="ja-JP" sz="180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fermé/</a:t>
            </a:r>
            <a:r>
              <a:rPr lang="fr-FR" altLang="ja-JP" sz="18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fermer</a:t>
            </a:r>
            <a:r>
              <a:rPr lang="fr-FR" altLang="ja-JP" sz="180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(close/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closed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r>
              <a:rPr lang="fr-FR" altLang="ja-JP" sz="1800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(a)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CA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mismatch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syncretism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*Certaines agences immobilières ont déjà, *ou vont bientôt *</a:t>
            </a:r>
            <a:r>
              <a:rPr lang="fr-FR" altLang="ja-JP" sz="18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fermer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 *leurs portes* à cause de la crise</a:t>
            </a:r>
            <a:r>
              <a:rPr lang="fr-FR" altLang="ja-JP" sz="1800" i="1" dirty="0" smtClean="0">
                <a:latin typeface="Arial" charset="0"/>
                <a:ea typeface="Arial" charset="0"/>
                <a:cs typeface="Arial" charset="0"/>
              </a:rPr>
              <a:t>*.</a:t>
            </a:r>
          </a:p>
          <a:p>
            <a:pPr marL="0" indent="0">
              <a:buNone/>
            </a:pP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Some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estate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agencies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have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already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, or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soon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close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doors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because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of the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crisis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.’</a:t>
            </a:r>
            <a:endParaRPr lang="fr-FR" altLang="ja-JP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ja-JP" sz="1800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(b) </a:t>
            </a:r>
            <a:r>
              <a:rPr lang="fr-FR" altLang="ja-JP" sz="1800" b="1" dirty="0" err="1" smtClean="0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*Certaines agences immobilières ont déjà fermé. D'autres *vont bientôt *</a:t>
            </a:r>
            <a:r>
              <a:rPr lang="fr-FR" altLang="ja-JP" sz="18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fermer 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*leurs portes *à cause de la crise</a:t>
            </a:r>
            <a:r>
              <a:rPr lang="fr-FR" altLang="ja-JP" sz="1800" i="1" dirty="0" smtClean="0">
                <a:latin typeface="Arial" charset="0"/>
                <a:ea typeface="Arial" charset="0"/>
                <a:cs typeface="Arial" charset="0"/>
              </a:rPr>
              <a:t>*.</a:t>
            </a:r>
          </a:p>
          <a:p>
            <a:pPr marL="0" indent="0">
              <a:buNone/>
            </a:pP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Some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estate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agencies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have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already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closed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doors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Others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soon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close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because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of the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crisis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.’</a:t>
            </a:r>
          </a:p>
          <a:p>
            <a:pPr marL="0" indent="0">
              <a:buNone/>
            </a:pP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(c)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CA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mismatch</a:t>
            </a:r>
          </a:p>
          <a:p>
            <a:pPr marL="0" indent="0">
              <a:buNone/>
            </a:pP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*Certaines agences immobilières peuvent déjà, *ou vont bientôt *</a:t>
            </a:r>
            <a:r>
              <a:rPr lang="fr-FR" altLang="ja-JP" sz="18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fermer</a:t>
            </a:r>
            <a:r>
              <a:rPr lang="fr-FR" altLang="ja-JP" sz="18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*leurs portes *à cause de la crise</a:t>
            </a:r>
            <a:r>
              <a:rPr lang="fr-FR" altLang="ja-JP" sz="1800" i="1" dirty="0" smtClean="0">
                <a:latin typeface="Arial" charset="0"/>
                <a:ea typeface="Arial" charset="0"/>
                <a:cs typeface="Arial" charset="0"/>
              </a:rPr>
              <a:t>*.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Some estate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agencies can already,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or will-have soon </a:t>
            </a:r>
            <a:r>
              <a:rPr lang="en-US" altLang="ja-JP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closed</a:t>
            </a:r>
            <a:r>
              <a:rPr lang="en-US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their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doors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because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of the 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crisis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.’</a:t>
            </a:r>
            <a:endParaRPr lang="ja-JP" altLang="en-US" sz="1800" dirty="0">
              <a:latin typeface="Arial" charset="0"/>
              <a:ea typeface="Arial" charset="0"/>
              <a:cs typeface="Arial" charset="0"/>
            </a:endParaRPr>
          </a:p>
          <a:p>
            <a:endParaRPr kumimoji="1" lang="ja-JP" altLang="en-US" sz="1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dirty="0" smtClean="0"/>
              <a:t>Laboratoire de Linguistique Formelle</a:t>
            </a:r>
            <a:endParaRPr lang="fr-FR" altLang="ja-JP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25</a:t>
            </a:fld>
            <a:endParaRPr lang="fr-FR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7734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Target items for non </a:t>
            </a:r>
            <a:r>
              <a:rPr lang="fr-CA" altLang="ja-JP" sz="4000" dirty="0" err="1">
                <a:latin typeface="Arial" charset="0"/>
                <a:ea typeface="Arial" charset="0"/>
                <a:cs typeface="Arial" charset="0"/>
              </a:rPr>
              <a:t>syncretic</a:t>
            </a:r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 verbal mismatch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660" y="1773640"/>
            <a:ext cx="8567836" cy="4680520"/>
          </a:xfrm>
        </p:spPr>
        <p:txBody>
          <a:bodyPr/>
          <a:lstStyle/>
          <a:p>
            <a:pPr marL="0" indent="0">
              <a:buNone/>
            </a:pPr>
            <a:r>
              <a:rPr lang="fr-FR" altLang="ja-JP" sz="1800" i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rejoindre</a:t>
            </a:r>
            <a:r>
              <a:rPr lang="fr-FR" altLang="ja-JP" sz="18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/rejoint 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join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fr-FR" altLang="ja-JP" sz="1800" dirty="0" err="1">
                <a:latin typeface="Arial" charset="0"/>
                <a:ea typeface="Arial" charset="0"/>
                <a:cs typeface="Arial" charset="0"/>
              </a:rPr>
              <a:t>joined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(a)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CA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mismatch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syncretism</a:t>
            </a:r>
            <a:endParaRPr lang="fr-FR" altLang="ja-JP" sz="180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*Ce sont des électeurs qui ont, *ou qui </a:t>
            </a:r>
            <a:r>
              <a:rPr lang="fr-FR" altLang="ja-JP" sz="1800" i="1" dirty="0" smtClean="0">
                <a:latin typeface="Arial" charset="0"/>
                <a:ea typeface="Arial" charset="0"/>
                <a:cs typeface="Arial" charset="0"/>
              </a:rPr>
              <a:t>vont 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sans doute *</a:t>
            </a:r>
            <a:r>
              <a:rPr lang="fr-FR" altLang="ja-JP" sz="18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rejoindre</a:t>
            </a:r>
            <a:r>
              <a:rPr lang="fr-FR" altLang="ja-JP" sz="18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*le centre *avant le 31 décembre</a:t>
            </a:r>
            <a:r>
              <a:rPr lang="fr-FR" altLang="ja-JP" sz="1800" i="1" dirty="0" smtClean="0">
                <a:latin typeface="Arial" charset="0"/>
                <a:ea typeface="Arial" charset="0"/>
                <a:cs typeface="Arial" charset="0"/>
              </a:rPr>
              <a:t>.*</a:t>
            </a:r>
          </a:p>
          <a:p>
            <a:pPr marL="0" indent="0">
              <a:buNone/>
            </a:pP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These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are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some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voters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have, or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doubt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join</a:t>
            </a:r>
            <a:r>
              <a:rPr lang="fr-FR" altLang="ja-JP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the center </a:t>
            </a:r>
            <a:r>
              <a:rPr lang="fr-FR" altLang="ja-JP" sz="1800" dirty="0" err="1"/>
              <a:t>b</a:t>
            </a:r>
            <a:r>
              <a:rPr lang="fr-FR" altLang="ja-JP" sz="1800" dirty="0" err="1" smtClean="0"/>
              <a:t>efore</a:t>
            </a:r>
            <a:r>
              <a:rPr lang="fr-FR" altLang="ja-JP" sz="1800" dirty="0" smtClean="0"/>
              <a:t> </a:t>
            </a:r>
            <a:r>
              <a:rPr lang="fr-FR" altLang="ja-JP" sz="1800" dirty="0"/>
              <a:t>31 </a:t>
            </a:r>
            <a:r>
              <a:rPr lang="fr-FR" altLang="ja-JP" sz="1800" dirty="0" err="1"/>
              <a:t>December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.’</a:t>
            </a:r>
            <a:endParaRPr lang="fr-FR" altLang="ja-JP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altLang="ja-JP" sz="1800" b="1" dirty="0" smtClean="0">
                <a:latin typeface="Arial" charset="0"/>
                <a:ea typeface="Arial" charset="0"/>
                <a:cs typeface="Arial" charset="0"/>
              </a:rPr>
              <a:t>b) </a:t>
            </a:r>
            <a:r>
              <a:rPr lang="fr-FR" altLang="ja-JP" sz="1800" b="1" dirty="0" err="1" smtClean="0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fr-FR" altLang="ja-JP" sz="1800" i="1" dirty="0" smtClean="0">
                <a:latin typeface="Arial" charset="0"/>
                <a:ea typeface="Arial" charset="0"/>
                <a:cs typeface="Arial" charset="0"/>
              </a:rPr>
              <a:t>*Certains 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électeurs sont en train de changer d'avis. Ce sont ceux *qui vont sans doute *</a:t>
            </a:r>
            <a:r>
              <a:rPr lang="fr-FR" altLang="ja-JP" sz="18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rejoindre</a:t>
            </a:r>
            <a:r>
              <a:rPr lang="fr-FR" altLang="ja-JP" sz="18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*le centre *avant le 31 décembre</a:t>
            </a:r>
            <a:r>
              <a:rPr lang="fr-FR" altLang="ja-JP" sz="1800" i="1" dirty="0" smtClean="0">
                <a:latin typeface="Arial" charset="0"/>
                <a:ea typeface="Arial" charset="0"/>
                <a:cs typeface="Arial" charset="0"/>
              </a:rPr>
              <a:t>.*</a:t>
            </a:r>
          </a:p>
          <a:p>
            <a:pPr marL="0" indent="0">
              <a:buNone/>
            </a:pP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fr-FR" altLang="ja-JP" sz="1800" dirty="0" err="1"/>
              <a:t>Some</a:t>
            </a:r>
            <a:r>
              <a:rPr lang="fr-FR" altLang="ja-JP" sz="1800" dirty="0"/>
              <a:t> </a:t>
            </a:r>
            <a:r>
              <a:rPr lang="fr-FR" altLang="ja-JP" sz="1800" dirty="0" err="1"/>
              <a:t>voters</a:t>
            </a:r>
            <a:r>
              <a:rPr lang="fr-FR" altLang="ja-JP" sz="1800" dirty="0"/>
              <a:t> are </a:t>
            </a:r>
            <a:r>
              <a:rPr lang="fr-FR" altLang="ja-JP" sz="1800" dirty="0" err="1"/>
              <a:t>changing</a:t>
            </a:r>
            <a:r>
              <a:rPr lang="fr-FR" altLang="ja-JP" sz="1800" dirty="0"/>
              <a:t> </a:t>
            </a:r>
            <a:r>
              <a:rPr lang="fr-FR" altLang="ja-JP" sz="1800" dirty="0" err="1"/>
              <a:t>their</a:t>
            </a:r>
            <a:r>
              <a:rPr lang="fr-FR" altLang="ja-JP" sz="1800" dirty="0"/>
              <a:t> </a:t>
            </a:r>
            <a:r>
              <a:rPr lang="fr-FR" altLang="ja-JP" sz="1800" dirty="0" err="1" smtClean="0"/>
              <a:t>minds</a:t>
            </a:r>
            <a:r>
              <a:rPr lang="fr-FR" altLang="ja-JP" sz="1800" dirty="0" smtClean="0"/>
              <a:t>. </a:t>
            </a:r>
            <a:r>
              <a:rPr lang="fr-FR" altLang="ja-JP" sz="1800" dirty="0" err="1" smtClean="0"/>
              <a:t>These</a:t>
            </a:r>
            <a:r>
              <a:rPr lang="fr-FR" altLang="ja-JP" sz="1800" dirty="0" smtClean="0"/>
              <a:t> are the </a:t>
            </a:r>
            <a:r>
              <a:rPr lang="fr-FR" altLang="ja-JP" sz="1800" dirty="0" err="1" smtClean="0"/>
              <a:t>ones</a:t>
            </a:r>
            <a:r>
              <a:rPr lang="fr-FR" altLang="ja-JP" sz="1800" dirty="0" smtClean="0"/>
              <a:t> </a:t>
            </a:r>
            <a:r>
              <a:rPr lang="fr-FR" altLang="ja-JP" sz="1800" dirty="0" err="1" smtClean="0"/>
              <a:t>who</a:t>
            </a:r>
            <a:r>
              <a:rPr lang="fr-FR" altLang="ja-JP" sz="1800" dirty="0" smtClean="0"/>
              <a:t>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fr-FR" altLang="ja-JP" sz="1800" dirty="0" err="1" smtClean="0">
                <a:latin typeface="Arial" charset="0"/>
                <a:ea typeface="Arial" charset="0"/>
                <a:cs typeface="Arial" charset="0"/>
              </a:rPr>
              <a:t>doubt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join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center </a:t>
            </a:r>
            <a:r>
              <a:rPr lang="fr-FR" altLang="ja-JP" sz="1800" dirty="0" err="1" smtClean="0"/>
              <a:t>before</a:t>
            </a:r>
            <a:r>
              <a:rPr lang="fr-FR" altLang="ja-JP" sz="1800" dirty="0" smtClean="0"/>
              <a:t> </a:t>
            </a:r>
            <a:r>
              <a:rPr lang="fr-FR" altLang="ja-JP" sz="1800" dirty="0"/>
              <a:t>31 </a:t>
            </a:r>
            <a:r>
              <a:rPr lang="fr-FR" altLang="ja-JP" sz="1800" dirty="0" err="1"/>
              <a:t>December</a:t>
            </a:r>
            <a:r>
              <a:rPr lang="fr-FR" altLang="ja-JP" sz="1800" dirty="0" smtClean="0">
                <a:latin typeface="Arial" charset="0"/>
                <a:ea typeface="Arial" charset="0"/>
                <a:cs typeface="Arial" charset="0"/>
              </a:rPr>
              <a:t>.’</a:t>
            </a:r>
            <a:endParaRPr lang="fr-FR" altLang="ja-JP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(c)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CA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1800" b="1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1800" b="1" dirty="0" err="1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fr-FR" altLang="ja-JP" sz="1800" b="1" dirty="0">
                <a:latin typeface="Arial" charset="0"/>
                <a:ea typeface="Arial" charset="0"/>
                <a:cs typeface="Arial" charset="0"/>
              </a:rPr>
              <a:t> mismatch</a:t>
            </a:r>
          </a:p>
          <a:p>
            <a:pPr marL="0" indent="0">
              <a:buNone/>
            </a:pP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*Ce sont des électeurs qui vont bientôt, *ou qui peuvent sans doute *</a:t>
            </a:r>
            <a:r>
              <a:rPr lang="fr-FR" altLang="ja-JP" sz="18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rejoindre</a:t>
            </a:r>
            <a:r>
              <a:rPr lang="fr-FR" altLang="ja-JP" sz="1800" i="1" dirty="0">
                <a:latin typeface="Arial" charset="0"/>
                <a:ea typeface="Arial" charset="0"/>
                <a:cs typeface="Arial" charset="0"/>
              </a:rPr>
              <a:t> *le centre *avant le 31 décembre</a:t>
            </a:r>
            <a:r>
              <a:rPr lang="fr-FR" altLang="ja-JP" sz="1800" i="1" dirty="0" smtClean="0">
                <a:latin typeface="Arial" charset="0"/>
                <a:ea typeface="Arial" charset="0"/>
                <a:cs typeface="Arial" charset="0"/>
              </a:rPr>
              <a:t>.*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‘These are some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voters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who will soon,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who can without a doubt </a:t>
            </a:r>
            <a:r>
              <a:rPr lang="en-US" altLang="ja-JP" sz="18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join</a:t>
            </a:r>
            <a:r>
              <a:rPr lang="en-US" altLang="ja-JP" sz="1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center </a:t>
            </a:r>
            <a:r>
              <a:rPr lang="fr-FR" altLang="ja-JP" sz="1800" dirty="0" err="1"/>
              <a:t>before</a:t>
            </a:r>
            <a:r>
              <a:rPr lang="fr-FR" altLang="ja-JP" sz="1800" dirty="0"/>
              <a:t> 31 </a:t>
            </a:r>
            <a:r>
              <a:rPr lang="fr-FR" altLang="ja-JP" sz="1800" dirty="0" err="1"/>
              <a:t>December</a:t>
            </a:r>
            <a:r>
              <a:rPr lang="en-US" altLang="ja-JP" sz="1800" dirty="0" smtClean="0">
                <a:latin typeface="Arial" charset="0"/>
                <a:ea typeface="Arial" charset="0"/>
                <a:cs typeface="Arial" charset="0"/>
              </a:rPr>
              <a:t>.’</a:t>
            </a:r>
            <a:endParaRPr lang="ja-JP" alt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ja-JP" altLang="en-US" sz="18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dirty="0" smtClean="0"/>
              <a:t>Laboratoire de Linguistique Formelle</a:t>
            </a:r>
            <a:endParaRPr lang="fr-FR" altLang="ja-JP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26</a:t>
            </a:fld>
            <a:endParaRPr lang="fr-FR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41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990600"/>
          </a:xfrm>
        </p:spPr>
        <p:txBody>
          <a:bodyPr/>
          <a:lstStyle/>
          <a:p>
            <a:pPr eaLnBrk="1" hangingPunct="1"/>
            <a:r>
              <a:rPr lang="de-DE" dirty="0">
                <a:latin typeface="Calibri" charset="0"/>
              </a:rPr>
              <a:t>First pass </a:t>
            </a:r>
            <a:r>
              <a:rPr lang="de-DE" dirty="0" err="1">
                <a:latin typeface="Calibri" charset="0"/>
              </a:rPr>
              <a:t>reading</a:t>
            </a:r>
            <a:r>
              <a:rPr lang="de-DE" dirty="0">
                <a:latin typeface="Calibri" charset="0"/>
              </a:rPr>
              <a:t> time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90863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200">
                <a:solidFill>
                  <a:srgbClr val="FFFFFF"/>
                </a:solidFill>
              </a:rPr>
              <a:t>Psycholinguistique: Compréhension 1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5400" y="2063234"/>
            <a:ext cx="8494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None/>
            </a:pPr>
            <a:r>
              <a:rPr lang="fr-FR" altLang="ja-JP" sz="1800" b="0" dirty="0">
                <a:ea typeface="Arial" charset="0"/>
                <a:cs typeface="Arial" charset="0"/>
              </a:rPr>
              <a:t>Ce sont des électeurs qui ont, </a:t>
            </a:r>
            <a:r>
              <a:rPr lang="fr-FR" altLang="ja-JP" sz="1800" b="0" dirty="0" smtClean="0">
                <a:ea typeface="Arial" charset="0"/>
                <a:cs typeface="Arial" charset="0"/>
              </a:rPr>
              <a:t>ou </a:t>
            </a:r>
            <a:r>
              <a:rPr lang="fr-FR" altLang="ja-JP" sz="1800" b="0" dirty="0">
                <a:ea typeface="Arial" charset="0"/>
                <a:cs typeface="Arial" charset="0"/>
              </a:rPr>
              <a:t>qui vont sans </a:t>
            </a:r>
            <a:r>
              <a:rPr lang="fr-FR" altLang="ja-JP" sz="1800" b="0" dirty="0" smtClean="0">
                <a:ea typeface="Arial" charset="0"/>
                <a:cs typeface="Arial" charset="0"/>
              </a:rPr>
              <a:t>doute      rejoindre          le centre.</a:t>
            </a:r>
            <a:endParaRPr lang="fr-FR" altLang="ja-JP" sz="1800" b="0" dirty="0">
              <a:ea typeface="Arial" charset="0"/>
              <a:cs typeface="Arial" charset="0"/>
            </a:endParaRP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5791200" y="1562100"/>
            <a:ext cx="1524000" cy="47625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61" name="Oval 5"/>
          <p:cNvSpPr>
            <a:spLocks noChangeArrowheads="1"/>
          </p:cNvSpPr>
          <p:nvPr/>
        </p:nvSpPr>
        <p:spPr bwMode="auto">
          <a:xfrm>
            <a:off x="304800" y="24765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6662" name="Oval 6"/>
          <p:cNvSpPr>
            <a:spLocks noChangeArrowheads="1"/>
          </p:cNvSpPr>
          <p:nvPr/>
        </p:nvSpPr>
        <p:spPr bwMode="auto">
          <a:xfrm>
            <a:off x="1981200" y="28956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6663" name="Oval 7"/>
          <p:cNvSpPr>
            <a:spLocks noChangeArrowheads="1"/>
          </p:cNvSpPr>
          <p:nvPr/>
        </p:nvSpPr>
        <p:spPr bwMode="auto">
          <a:xfrm>
            <a:off x="3733800" y="32385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6664" name="Oval 8"/>
          <p:cNvSpPr>
            <a:spLocks noChangeArrowheads="1"/>
          </p:cNvSpPr>
          <p:nvPr/>
        </p:nvSpPr>
        <p:spPr bwMode="auto">
          <a:xfrm>
            <a:off x="4953000" y="33909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6665" name="Oval 9"/>
          <p:cNvSpPr>
            <a:spLocks noChangeArrowheads="1"/>
          </p:cNvSpPr>
          <p:nvPr/>
        </p:nvSpPr>
        <p:spPr bwMode="auto">
          <a:xfrm>
            <a:off x="5791200" y="35814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6666" name="Oval 10"/>
          <p:cNvSpPr>
            <a:spLocks noChangeArrowheads="1"/>
          </p:cNvSpPr>
          <p:nvPr/>
        </p:nvSpPr>
        <p:spPr bwMode="auto">
          <a:xfrm>
            <a:off x="6477000" y="41910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6667" name="Oval 11"/>
          <p:cNvSpPr>
            <a:spLocks noChangeArrowheads="1"/>
          </p:cNvSpPr>
          <p:nvPr/>
        </p:nvSpPr>
        <p:spPr bwMode="auto">
          <a:xfrm>
            <a:off x="4953000" y="45720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43000" y="4381500"/>
            <a:ext cx="7162800" cy="1790700"/>
            <a:chOff x="720" y="2760"/>
            <a:chExt cx="4512" cy="1128"/>
          </a:xfrm>
        </p:grpSpPr>
        <p:sp>
          <p:nvSpPr>
            <p:cNvPr id="326669" name="Oval 13"/>
            <p:cNvSpPr>
              <a:spLocks noChangeArrowheads="1"/>
            </p:cNvSpPr>
            <p:nvPr/>
          </p:nvSpPr>
          <p:spPr bwMode="auto">
            <a:xfrm>
              <a:off x="2592" y="2760"/>
              <a:ext cx="528" cy="120"/>
            </a:xfrm>
            <a:prstGeom prst="ellipse">
              <a:avLst/>
            </a:prstGeom>
            <a:solidFill>
              <a:srgbClr val="CC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326670" name="Oval 14"/>
            <p:cNvSpPr>
              <a:spLocks noChangeArrowheads="1"/>
            </p:cNvSpPr>
            <p:nvPr/>
          </p:nvSpPr>
          <p:spPr bwMode="auto">
            <a:xfrm>
              <a:off x="720" y="3168"/>
              <a:ext cx="528" cy="120"/>
            </a:xfrm>
            <a:prstGeom prst="ellipse">
              <a:avLst/>
            </a:prstGeom>
            <a:solidFill>
              <a:srgbClr val="CC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326671" name="Oval 15"/>
            <p:cNvSpPr>
              <a:spLocks noChangeArrowheads="1"/>
            </p:cNvSpPr>
            <p:nvPr/>
          </p:nvSpPr>
          <p:spPr bwMode="auto">
            <a:xfrm>
              <a:off x="1536" y="3288"/>
              <a:ext cx="528" cy="120"/>
            </a:xfrm>
            <a:prstGeom prst="ellipse">
              <a:avLst/>
            </a:prstGeom>
            <a:solidFill>
              <a:srgbClr val="CC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326672" name="Oval 16"/>
            <p:cNvSpPr>
              <a:spLocks noChangeArrowheads="1"/>
            </p:cNvSpPr>
            <p:nvPr/>
          </p:nvSpPr>
          <p:spPr bwMode="auto">
            <a:xfrm>
              <a:off x="3648" y="3648"/>
              <a:ext cx="528" cy="120"/>
            </a:xfrm>
            <a:prstGeom prst="ellipse">
              <a:avLst/>
            </a:prstGeom>
            <a:solidFill>
              <a:srgbClr val="CC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326673" name="Oval 17"/>
            <p:cNvSpPr>
              <a:spLocks noChangeArrowheads="1"/>
            </p:cNvSpPr>
            <p:nvPr/>
          </p:nvSpPr>
          <p:spPr bwMode="auto">
            <a:xfrm>
              <a:off x="4704" y="3768"/>
              <a:ext cx="528" cy="120"/>
            </a:xfrm>
            <a:prstGeom prst="ellipse">
              <a:avLst/>
            </a:prstGeom>
            <a:solidFill>
              <a:srgbClr val="CC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966" y="1052736"/>
            <a:ext cx="9084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First </a:t>
            </a:r>
            <a:r>
              <a:rPr lang="en-US" altLang="ja-JP" dirty="0"/>
              <a:t>pass reading times: the duration of </a:t>
            </a:r>
            <a:r>
              <a:rPr lang="en-US" altLang="ja-JP" dirty="0" smtClean="0"/>
              <a:t>all fixations on the region</a:t>
            </a:r>
            <a:endParaRPr lang="en-US" altLang="ja-JP" dirty="0"/>
          </a:p>
          <a:p>
            <a:r>
              <a:rPr lang="en-US" altLang="ja-JP" dirty="0"/>
              <a:t>w</a:t>
            </a:r>
            <a:r>
              <a:rPr lang="en-US" altLang="ja-JP" dirty="0" smtClean="0"/>
              <a:t>hen encountered for the first time.</a:t>
            </a:r>
            <a:endParaRPr lang="ja-JP" altLang="ja-JP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07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4" grpId="0" animBg="1"/>
      <p:bldP spid="326665" grpId="0" animBg="1"/>
      <p:bldP spid="326666" grpId="0" animBg="1"/>
      <p:bldP spid="3266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First pass reading time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dirty="0" smtClean="0"/>
              <a:t>Non syncretic verb</a:t>
            </a:r>
            <a:endParaRPr kumimoji="1" lang="ja-JP" altLang="en-US" b="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4690268" y="1535113"/>
            <a:ext cx="3996532" cy="639762"/>
          </a:xfrm>
        </p:spPr>
        <p:txBody>
          <a:bodyPr/>
          <a:lstStyle/>
          <a:p>
            <a:r>
              <a:rPr kumimoji="1" lang="en-US" altLang="ja-JP" b="0" dirty="0" smtClean="0"/>
              <a:t>Syncretic verb</a:t>
            </a:r>
            <a:endParaRPr kumimoji="1" lang="ja-JP" altLang="en-US" b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28</a:t>
            </a:fld>
            <a:endParaRPr lang="fr-FR" altLang="ja-JP" sz="1400"/>
          </a:p>
        </p:txBody>
      </p:sp>
      <p:sp>
        <p:nvSpPr>
          <p:cNvPr id="14" name="フレーム 13"/>
          <p:cNvSpPr/>
          <p:nvPr/>
        </p:nvSpPr>
        <p:spPr bwMode="auto">
          <a:xfrm>
            <a:off x="1331640" y="4581128"/>
            <a:ext cx="1106760" cy="1224136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フレーム 14"/>
          <p:cNvSpPr/>
          <p:nvPr/>
        </p:nvSpPr>
        <p:spPr bwMode="auto">
          <a:xfrm>
            <a:off x="5724128" y="4437112"/>
            <a:ext cx="1080120" cy="1224136"/>
          </a:xfrm>
          <a:prstGeom prst="frame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4179"/>
            <a:ext cx="3506093" cy="4005866"/>
          </a:xfrm>
          <a:prstGeom prst="rect">
            <a:avLst/>
          </a:prstGeom>
        </p:spPr>
      </p:pic>
      <p:pic>
        <p:nvPicPr>
          <p:cNvPr id="12" name="コンテンツ プレースホルダー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850" y="3009900"/>
            <a:ext cx="133350" cy="133350"/>
          </a:xfrm>
        </p:spPr>
      </p:pic>
      <p:pic>
        <p:nvPicPr>
          <p:cNvPr id="13" name="コンテンツ プレースホルダー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50" y="2341152"/>
            <a:ext cx="3790650" cy="3951288"/>
          </a:xfrm>
        </p:spPr>
      </p:pic>
    </p:spTree>
    <p:extLst>
      <p:ext uri="{BB962C8B-B14F-4D97-AF65-F5344CB8AC3E}">
        <p14:creationId xmlns:p14="http://schemas.microsoft.com/office/powerpoint/2010/main" val="15005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First pass reading times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2816"/>
            <a:ext cx="8496944" cy="4536504"/>
          </a:xfr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29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5451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fr-FR" altLang="ja-JP" sz="4000" dirty="0" smtClean="0"/>
              <a:t>1. </a:t>
            </a:r>
            <a:r>
              <a:rPr lang="fr-CA" altLang="ja-JP" sz="4000" dirty="0" err="1">
                <a:latin typeface="Arial" charset="0"/>
                <a:ea typeface="Arial" charset="0"/>
                <a:cs typeface="Arial" charset="0"/>
              </a:rPr>
              <a:t>Syntactic</a:t>
            </a:r>
            <a:r>
              <a:rPr lang="fr-CA" altLang="ja-JP" sz="4000" dirty="0">
                <a:latin typeface="Arial" charset="0"/>
                <a:ea typeface="Arial" charset="0"/>
                <a:cs typeface="Arial" charset="0"/>
              </a:rPr>
              <a:t> mismatch in </a:t>
            </a:r>
            <a:r>
              <a:rPr lang="fr-CA" altLang="ja-JP" sz="4000" dirty="0" err="1">
                <a:latin typeface="Arial" charset="0"/>
                <a:ea typeface="Arial" charset="0"/>
                <a:cs typeface="Arial" charset="0"/>
              </a:rPr>
              <a:t>Ellipsis</a:t>
            </a:r>
            <a:endParaRPr lang="fr-FR" altLang="ja-JP" sz="4000" dirty="0" smtClean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fr-FR" altLang="ja-JP" dirty="0" err="1" smtClean="0"/>
              <a:t>Ellipsis</a:t>
            </a:r>
            <a:r>
              <a:rPr lang="fr-FR" altLang="ja-JP" dirty="0" smtClean="0"/>
              <a:t>: </a:t>
            </a:r>
            <a:r>
              <a:rPr lang="fr-FR" altLang="ja-JP" dirty="0" err="1" smtClean="0">
                <a:latin typeface="Arial" charset="0"/>
                <a:ea typeface="Arial" charset="0"/>
                <a:cs typeface="Arial" charset="0"/>
              </a:rPr>
              <a:t>Gapping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, Right-</a:t>
            </a: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Node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Raising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FR" altLang="ja-JP" dirty="0" err="1" smtClean="0">
                <a:latin typeface="Arial" charset="0"/>
                <a:ea typeface="Arial" charset="0"/>
                <a:cs typeface="Arial" charset="0"/>
              </a:rPr>
              <a:t>Sluicing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, VP </a:t>
            </a: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fr-FR" altLang="ja-JP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Syntactic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mismatches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occur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when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elided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material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 in the </a:t>
            </a: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elliptical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 clause and the </a:t>
            </a: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antecedent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 in the full clause have </a:t>
            </a:r>
            <a:r>
              <a:rPr lang="fr-FR" altLang="ja-JP" dirty="0" err="1">
                <a:latin typeface="Arial" charset="0"/>
                <a:ea typeface="Arial" charset="0"/>
                <a:cs typeface="Arial" charset="0"/>
              </a:rPr>
              <a:t>different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dirty="0" err="1" smtClean="0">
                <a:latin typeface="Arial" charset="0"/>
                <a:ea typeface="Arial" charset="0"/>
                <a:cs typeface="Arial" charset="0"/>
              </a:rPr>
              <a:t>syntactic</a:t>
            </a:r>
            <a:r>
              <a:rPr lang="fr-FR" altLang="ja-JP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dirty="0" err="1" smtClean="0">
                <a:latin typeface="Arial" charset="0"/>
                <a:ea typeface="Arial" charset="0"/>
                <a:cs typeface="Arial" charset="0"/>
              </a:rPr>
              <a:t>material</a:t>
            </a:r>
            <a:r>
              <a:rPr lang="fr-FR" altLang="ja-JP" dirty="0" smtClean="0">
                <a:latin typeface="Arial" charset="0"/>
                <a:ea typeface="Arial" charset="0"/>
                <a:cs typeface="Arial" charset="0"/>
              </a:rPr>
              <a:t>. </a:t>
            </a:r>
            <a:endParaRPr kumimoji="1" lang="ja-JP" altLang="en-US" dirty="0"/>
          </a:p>
        </p:txBody>
      </p:sp>
      <p:sp>
        <p:nvSpPr>
          <p:cNvPr id="1638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ja-JP">
                <a:latin typeface="Arial" charset="0"/>
                <a:ea typeface="ＭＳ Ｐゴシック" charset="-128"/>
              </a:rPr>
              <a:t>Laboratoire de Linguistique Formelle</a:t>
            </a:r>
            <a:endParaRPr lang="fr-FR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3</a:t>
            </a:fld>
            <a:endParaRPr lang="fr-FR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First pass reading times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248472"/>
          </a:xfrm>
        </p:spPr>
        <p:txBody>
          <a:bodyPr/>
          <a:lstStyle/>
          <a:p>
            <a:pPr marL="0" indent="0">
              <a:spcBef>
                <a:spcPts val="984"/>
              </a:spcBef>
              <a:buNone/>
            </a:pPr>
            <a:r>
              <a:rPr kumimoji="1" lang="de-DE" altLang="ja-JP" sz="1600" b="1" dirty="0" err="1"/>
              <a:t>S</a:t>
            </a:r>
            <a:r>
              <a:rPr kumimoji="1" lang="de-DE" altLang="ja-JP" sz="1600" b="1" dirty="0" err="1" smtClean="0"/>
              <a:t>hared</a:t>
            </a:r>
            <a:r>
              <a:rPr kumimoji="1" lang="de-DE" altLang="ja-JP" sz="1600" b="1" dirty="0" smtClean="0"/>
              <a:t> </a:t>
            </a:r>
            <a:r>
              <a:rPr kumimoji="1" lang="de-DE" altLang="ja-JP" sz="1600" b="1" dirty="0" err="1" smtClean="0"/>
              <a:t>verb</a:t>
            </a:r>
            <a:r>
              <a:rPr kumimoji="1" lang="de-DE" altLang="ja-JP" sz="1600" b="1" dirty="0" smtClean="0"/>
              <a:t> (</a:t>
            </a:r>
            <a:r>
              <a:rPr kumimoji="1" lang="de-DE" altLang="ja-JP" sz="1600" b="1" dirty="0" err="1" smtClean="0"/>
              <a:t>critical</a:t>
            </a:r>
            <a:r>
              <a:rPr kumimoji="1" lang="de-DE" altLang="ja-JP" sz="1600" b="1" dirty="0" smtClean="0"/>
              <a:t>)</a:t>
            </a:r>
          </a:p>
          <a:p>
            <a:pPr marL="0" indent="0">
              <a:spcBef>
                <a:spcPts val="984"/>
              </a:spcBef>
              <a:buNone/>
            </a:pPr>
            <a:r>
              <a:rPr kumimoji="1" lang="de-DE" altLang="ja-JP" sz="1600" dirty="0" err="1" smtClean="0"/>
              <a:t>With</a:t>
            </a:r>
            <a:r>
              <a:rPr kumimoji="1" lang="de-DE" altLang="ja-JP" sz="1600" dirty="0" smtClean="0"/>
              <a:t> linear </a:t>
            </a:r>
            <a:r>
              <a:rPr kumimoji="1" lang="de-DE" altLang="ja-JP" sz="1600" dirty="0" err="1" smtClean="0"/>
              <a:t>mixed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effects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models</a:t>
            </a:r>
            <a:r>
              <a:rPr kumimoji="1" lang="de-DE" altLang="ja-JP" sz="1600" dirty="0" smtClean="0"/>
              <a:t>, </a:t>
            </a:r>
          </a:p>
          <a:p>
            <a:pPr>
              <a:spcBef>
                <a:spcPts val="984"/>
              </a:spcBef>
              <a:buFont typeface="Arial" charset="0"/>
              <a:buChar char="•"/>
            </a:pPr>
            <a:r>
              <a:rPr kumimoji="1" lang="de-DE" altLang="ja-JP" sz="1600" dirty="0" err="1" smtClean="0"/>
              <a:t>we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found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no</a:t>
            </a:r>
            <a:r>
              <a:rPr kumimoji="1" lang="de-DE" altLang="ja-JP" sz="1600" dirty="0"/>
              <a:t> </a:t>
            </a:r>
            <a:r>
              <a:rPr kumimoji="1" lang="de-DE" altLang="ja-JP" sz="1600" dirty="0" err="1" smtClean="0"/>
              <a:t>effect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of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syncretism</a:t>
            </a:r>
            <a:r>
              <a:rPr kumimoji="1" lang="de-DE" altLang="ja-JP" sz="1600" dirty="0"/>
              <a:t> </a:t>
            </a:r>
            <a:r>
              <a:rPr kumimoji="1" lang="de-DE" altLang="ja-JP" sz="1600" dirty="0" err="1" smtClean="0"/>
              <a:t>and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no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effect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of</a:t>
            </a:r>
            <a:r>
              <a:rPr kumimoji="1" lang="de-DE" altLang="ja-JP" sz="1600" dirty="0" smtClean="0"/>
              <a:t> mismatch. </a:t>
            </a:r>
            <a:endParaRPr kumimoji="1" lang="de-DE" altLang="ja-JP" sz="1600" dirty="0"/>
          </a:p>
          <a:p>
            <a:pPr>
              <a:spcBef>
                <a:spcPts val="984"/>
              </a:spcBef>
              <a:buFont typeface="Arial" charset="0"/>
              <a:buChar char="•"/>
            </a:pPr>
            <a:r>
              <a:rPr kumimoji="1" lang="de-DE" altLang="ja-JP" sz="1600" dirty="0" err="1" smtClean="0"/>
              <a:t>There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is</a:t>
            </a:r>
            <a:r>
              <a:rPr kumimoji="1" lang="de-DE" altLang="ja-JP" sz="1600" dirty="0" smtClean="0"/>
              <a:t> a </a:t>
            </a:r>
            <a:r>
              <a:rPr kumimoji="1" lang="de-DE" altLang="ja-JP" sz="1600" dirty="0" err="1" smtClean="0"/>
              <a:t>significant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difference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between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ellipsis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and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without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ellipsis</a:t>
            </a:r>
            <a:r>
              <a:rPr kumimoji="1" lang="de-DE" altLang="ja-JP" sz="1600" dirty="0" smtClean="0"/>
              <a:t> (</a:t>
            </a:r>
            <a:r>
              <a:rPr kumimoji="1" lang="de-DE" altLang="ja-JP" sz="1600" dirty="0" err="1" smtClean="0"/>
              <a:t>mismatch</a:t>
            </a:r>
            <a:r>
              <a:rPr kumimoji="1" lang="de-DE" altLang="ja-JP" sz="1600" dirty="0" smtClean="0"/>
              <a:t> vs. </a:t>
            </a:r>
            <a:r>
              <a:rPr kumimoji="1" lang="de-DE" altLang="ja-JP" sz="1600" dirty="0" err="1"/>
              <a:t>n</a:t>
            </a:r>
            <a:r>
              <a:rPr kumimoji="1" lang="de-DE" altLang="ja-JP" sz="1600" dirty="0" err="1" smtClean="0"/>
              <a:t>o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ellipsis</a:t>
            </a:r>
            <a:r>
              <a:rPr kumimoji="1" lang="de-DE" altLang="ja-JP" sz="1600" dirty="0" smtClean="0"/>
              <a:t>: t=-</a:t>
            </a:r>
            <a:r>
              <a:rPr kumimoji="1" lang="hr-HR" altLang="ja-JP" sz="1600" dirty="0" smtClean="0"/>
              <a:t>3.451, </a:t>
            </a:r>
            <a:r>
              <a:rPr kumimoji="1" lang="de-DE" altLang="ja-JP" sz="1600" dirty="0" smtClean="0"/>
              <a:t>p&lt;.001).</a:t>
            </a:r>
            <a:endParaRPr kumimoji="1" lang="de-DE" altLang="ja-JP" sz="1600" dirty="0"/>
          </a:p>
          <a:p>
            <a:pPr>
              <a:spcBef>
                <a:spcPts val="984"/>
              </a:spcBef>
              <a:buFont typeface="Arial" charset="0"/>
              <a:buChar char="•"/>
            </a:pPr>
            <a:r>
              <a:rPr kumimoji="1" lang="de-DE" altLang="ja-JP" sz="1600" dirty="0" err="1" smtClean="0"/>
              <a:t>We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found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no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effect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of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interaction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of</a:t>
            </a:r>
            <a:r>
              <a:rPr kumimoji="1" lang="de-DE" altLang="ja-JP" sz="1600" dirty="0"/>
              <a:t> </a:t>
            </a:r>
            <a:r>
              <a:rPr kumimoji="1" lang="de-DE" altLang="ja-JP" sz="1600" dirty="0" smtClean="0"/>
              <a:t>mismatch </a:t>
            </a:r>
            <a:r>
              <a:rPr kumimoji="1" lang="de-DE" altLang="ja-JP" sz="1600" dirty="0" err="1" smtClean="0"/>
              <a:t>and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syncretism</a:t>
            </a:r>
            <a:r>
              <a:rPr kumimoji="1" lang="en-US" altLang="ja-JP" sz="1600" dirty="0"/>
              <a:t>.</a:t>
            </a:r>
            <a:endParaRPr kumimoji="1" lang="de-DE" altLang="ja-JP" sz="1600" dirty="0" smtClean="0"/>
          </a:p>
          <a:p>
            <a:pPr marL="0" indent="0">
              <a:spcBef>
                <a:spcPts val="984"/>
              </a:spcBef>
              <a:buNone/>
            </a:pPr>
            <a:r>
              <a:rPr kumimoji="1" lang="de-DE" altLang="ja-JP" sz="1600" b="1" dirty="0" err="1" smtClean="0"/>
              <a:t>Shared</a:t>
            </a:r>
            <a:r>
              <a:rPr kumimoji="1" lang="de-DE" altLang="ja-JP" sz="1600" b="1" dirty="0" smtClean="0"/>
              <a:t> </a:t>
            </a:r>
            <a:r>
              <a:rPr kumimoji="1" lang="de-DE" altLang="ja-JP" sz="1600" b="1" dirty="0" err="1" smtClean="0"/>
              <a:t>complement</a:t>
            </a:r>
            <a:r>
              <a:rPr kumimoji="1" lang="de-DE" altLang="ja-JP" sz="1600" b="1" dirty="0" smtClean="0"/>
              <a:t> after </a:t>
            </a:r>
            <a:r>
              <a:rPr kumimoji="1" lang="de-DE" altLang="ja-JP" sz="1600" b="1" dirty="0" err="1" smtClean="0"/>
              <a:t>the</a:t>
            </a:r>
            <a:r>
              <a:rPr kumimoji="1" lang="de-DE" altLang="ja-JP" sz="1600" b="1" dirty="0" smtClean="0"/>
              <a:t> </a:t>
            </a:r>
            <a:r>
              <a:rPr kumimoji="1" lang="de-DE" altLang="ja-JP" sz="1600" b="1" dirty="0" err="1" smtClean="0"/>
              <a:t>verb</a:t>
            </a:r>
            <a:r>
              <a:rPr kumimoji="1" lang="de-DE" altLang="ja-JP" sz="1600" b="1" dirty="0" smtClean="0"/>
              <a:t> (critical+1)</a:t>
            </a:r>
          </a:p>
          <a:p>
            <a:pPr>
              <a:spcBef>
                <a:spcPts val="984"/>
              </a:spcBef>
              <a:buFont typeface="Arial" charset="0"/>
              <a:buChar char="•"/>
            </a:pPr>
            <a:r>
              <a:rPr kumimoji="1" lang="de-DE" altLang="ja-JP" sz="1600" dirty="0" err="1" smtClean="0"/>
              <a:t>There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is</a:t>
            </a:r>
            <a:r>
              <a:rPr kumimoji="1" lang="de-DE" altLang="ja-JP" sz="1600" dirty="0"/>
              <a:t> </a:t>
            </a:r>
            <a:r>
              <a:rPr kumimoji="1" lang="de-DE" altLang="ja-JP" sz="1600" dirty="0" smtClean="0"/>
              <a:t>a </a:t>
            </a:r>
            <a:r>
              <a:rPr kumimoji="1" lang="de-DE" altLang="ja-JP" sz="1600" dirty="0" err="1" smtClean="0"/>
              <a:t>significant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difference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between</a:t>
            </a:r>
            <a:r>
              <a:rPr kumimoji="1" lang="de-DE" altLang="ja-JP" sz="1600" dirty="0" smtClean="0"/>
              <a:t> mismatch </a:t>
            </a:r>
            <a:r>
              <a:rPr kumimoji="1" lang="de-DE" altLang="ja-JP" sz="1600" dirty="0" err="1" smtClean="0"/>
              <a:t>and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match</a:t>
            </a:r>
            <a:r>
              <a:rPr kumimoji="1" lang="de-DE" altLang="ja-JP" sz="1600" dirty="0"/>
              <a:t> </a:t>
            </a:r>
            <a:r>
              <a:rPr kumimoji="1" lang="de-DE" altLang="ja-JP" sz="1600" dirty="0" err="1" smtClean="0"/>
              <a:t>and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between</a:t>
            </a:r>
            <a:r>
              <a:rPr kumimoji="1" lang="de-DE" altLang="ja-JP" sz="1600" dirty="0" smtClean="0"/>
              <a:t> mismatch (t=1.652, p&lt;.09) </a:t>
            </a:r>
            <a:r>
              <a:rPr kumimoji="1" lang="de-DE" altLang="ja-JP" sz="1600" dirty="0" err="1" smtClean="0"/>
              <a:t>and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without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ellipsis</a:t>
            </a:r>
            <a:r>
              <a:rPr kumimoji="1" lang="de-DE" altLang="ja-JP" sz="1600" dirty="0" smtClean="0"/>
              <a:t> (t=</a:t>
            </a:r>
            <a:r>
              <a:rPr kumimoji="1" lang="hr-HR" altLang="ja-JP" sz="1600" dirty="0" smtClean="0"/>
              <a:t>-3.595. p&lt;</a:t>
            </a:r>
            <a:r>
              <a:rPr kumimoji="1" lang="nb-NO" altLang="ja-JP" sz="1600" dirty="0" smtClean="0"/>
              <a:t>.001)</a:t>
            </a:r>
          </a:p>
          <a:p>
            <a:pPr>
              <a:spcBef>
                <a:spcPts val="984"/>
              </a:spcBef>
              <a:buFont typeface="Arial" charset="0"/>
              <a:buChar char="•"/>
            </a:pPr>
            <a:r>
              <a:rPr kumimoji="1" lang="nb-NO" altLang="ja-JP" sz="1600" dirty="0" smtClean="0"/>
              <a:t>The </a:t>
            </a:r>
            <a:r>
              <a:rPr kumimoji="1" lang="nb-NO" altLang="ja-JP" sz="1600" dirty="0" err="1" smtClean="0"/>
              <a:t>difference</a:t>
            </a:r>
            <a:r>
              <a:rPr kumimoji="1" lang="nb-NO" altLang="ja-JP" sz="1600" dirty="0" smtClean="0"/>
              <a:t> </a:t>
            </a:r>
            <a:r>
              <a:rPr kumimoji="1" lang="nb-NO" altLang="ja-JP" sz="1600" dirty="0" err="1" smtClean="0"/>
              <a:t>between</a:t>
            </a:r>
            <a:r>
              <a:rPr kumimoji="1" lang="nb-NO" altLang="ja-JP" sz="1600" dirty="0" smtClean="0"/>
              <a:t> mismatch and match </a:t>
            </a:r>
            <a:r>
              <a:rPr kumimoji="1" lang="de-DE" altLang="ja-JP" sz="1600" dirty="0" err="1" smtClean="0"/>
              <a:t>only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occurs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for</a:t>
            </a:r>
            <a:r>
              <a:rPr kumimoji="1" lang="de-DE" altLang="ja-JP" sz="1600" dirty="0" smtClean="0"/>
              <a:t> non-</a:t>
            </a:r>
            <a:r>
              <a:rPr kumimoji="1" lang="de-DE" altLang="ja-JP" sz="1600" dirty="0" err="1" smtClean="0"/>
              <a:t>syncretic</a:t>
            </a:r>
            <a:r>
              <a:rPr kumimoji="1" lang="de-DE" altLang="ja-JP" sz="1600" dirty="0" smtClean="0"/>
              <a:t> </a:t>
            </a:r>
            <a:r>
              <a:rPr kumimoji="1" lang="de-DE" altLang="ja-JP" sz="1600" dirty="0" err="1" smtClean="0"/>
              <a:t>forms</a:t>
            </a:r>
            <a:r>
              <a:rPr kumimoji="1" lang="de-DE" altLang="ja-JP" sz="1600" dirty="0" smtClean="0"/>
              <a:t> (marginal </a:t>
            </a:r>
            <a:r>
              <a:rPr kumimoji="1" lang="de-DE" altLang="ja-JP" sz="1600" dirty="0" err="1" smtClean="0"/>
              <a:t>interaction</a:t>
            </a:r>
            <a:r>
              <a:rPr kumimoji="1" lang="de-DE" altLang="ja-JP" sz="1600" dirty="0" smtClean="0"/>
              <a:t>: t=-1.717, p&lt;.09). </a:t>
            </a:r>
          </a:p>
          <a:p>
            <a:pPr>
              <a:spcBef>
                <a:spcPts val="984"/>
              </a:spcBef>
              <a:buFont typeface="Arial" charset="0"/>
              <a:buChar char="•"/>
            </a:pPr>
            <a:r>
              <a:rPr kumimoji="1" lang="nb-NO" altLang="ja-JP" sz="1600" dirty="0" smtClean="0"/>
              <a:t>The </a:t>
            </a:r>
            <a:r>
              <a:rPr kumimoji="1" lang="nb-NO" altLang="ja-JP" sz="1600" dirty="0" err="1"/>
              <a:t>d</a:t>
            </a:r>
            <a:r>
              <a:rPr kumimoji="1" lang="nb-NO" altLang="ja-JP" sz="1600" dirty="0" err="1" smtClean="0"/>
              <a:t>ifference</a:t>
            </a:r>
            <a:r>
              <a:rPr kumimoji="1" lang="nb-NO" altLang="ja-JP" sz="1600" dirty="0" smtClean="0"/>
              <a:t> </a:t>
            </a:r>
            <a:r>
              <a:rPr kumimoji="1" lang="nb-NO" altLang="ja-JP" sz="1600" dirty="0" err="1"/>
              <a:t>between</a:t>
            </a:r>
            <a:r>
              <a:rPr kumimoji="1" lang="nb-NO" altLang="ja-JP" sz="1600" dirty="0"/>
              <a:t> mismatch </a:t>
            </a:r>
            <a:r>
              <a:rPr kumimoji="1" lang="nb-NO" altLang="ja-JP" sz="1600" dirty="0" smtClean="0"/>
              <a:t>and </a:t>
            </a:r>
            <a:r>
              <a:rPr kumimoji="1" lang="nb-NO" altLang="ja-JP" sz="1600" dirty="0" err="1" smtClean="0"/>
              <a:t>without</a:t>
            </a:r>
            <a:r>
              <a:rPr kumimoji="1" lang="nb-NO" altLang="ja-JP" sz="1600" dirty="0" smtClean="0"/>
              <a:t> </a:t>
            </a:r>
            <a:r>
              <a:rPr kumimoji="1" lang="nb-NO" altLang="ja-JP" sz="1600" dirty="0" err="1" smtClean="0"/>
              <a:t>ellipsis</a:t>
            </a:r>
            <a:r>
              <a:rPr kumimoji="1" lang="nb-NO" altLang="ja-JP" sz="1600" dirty="0" smtClean="0"/>
              <a:t> </a:t>
            </a:r>
            <a:r>
              <a:rPr kumimoji="1" lang="de-DE" altLang="ja-JP" sz="1600" dirty="0" err="1"/>
              <a:t>only</a:t>
            </a:r>
            <a:r>
              <a:rPr kumimoji="1" lang="de-DE" altLang="ja-JP" sz="1600" dirty="0"/>
              <a:t> </a:t>
            </a:r>
            <a:r>
              <a:rPr kumimoji="1" lang="de-DE" altLang="ja-JP" sz="1600" dirty="0" err="1"/>
              <a:t>occurs</a:t>
            </a:r>
            <a:r>
              <a:rPr kumimoji="1" lang="de-DE" altLang="ja-JP" sz="1600" dirty="0"/>
              <a:t> </a:t>
            </a:r>
            <a:r>
              <a:rPr kumimoji="1" lang="de-DE" altLang="ja-JP" sz="1600" dirty="0" err="1"/>
              <a:t>for</a:t>
            </a:r>
            <a:r>
              <a:rPr kumimoji="1" lang="de-DE" altLang="ja-JP" sz="1600" dirty="0"/>
              <a:t> non-</a:t>
            </a:r>
            <a:r>
              <a:rPr kumimoji="1" lang="de-DE" altLang="ja-JP" sz="1600" dirty="0" err="1"/>
              <a:t>syncretic</a:t>
            </a:r>
            <a:r>
              <a:rPr kumimoji="1" lang="de-DE" altLang="ja-JP" sz="1600" dirty="0"/>
              <a:t> </a:t>
            </a:r>
            <a:r>
              <a:rPr kumimoji="1" lang="de-DE" altLang="ja-JP" sz="1600" dirty="0" err="1" smtClean="0"/>
              <a:t>forms</a:t>
            </a:r>
            <a:r>
              <a:rPr kumimoji="1" lang="de-DE" altLang="ja-JP" sz="1600" dirty="0" smtClean="0"/>
              <a:t> (</a:t>
            </a:r>
            <a:r>
              <a:rPr kumimoji="1" lang="de-DE" altLang="ja-JP" sz="1600" dirty="0" err="1"/>
              <a:t>interaction</a:t>
            </a:r>
            <a:r>
              <a:rPr kumimoji="1" lang="de-DE" altLang="ja-JP" sz="1600" dirty="0" smtClean="0"/>
              <a:t>: t=</a:t>
            </a:r>
            <a:r>
              <a:rPr kumimoji="1" lang="hr-HR" altLang="ja-JP" sz="1600" dirty="0" smtClean="0"/>
              <a:t>3.562, p</a:t>
            </a:r>
            <a:r>
              <a:rPr kumimoji="1" lang="hr-HR" altLang="ja-JP" sz="1600" dirty="0"/>
              <a:t>&lt;</a:t>
            </a:r>
            <a:r>
              <a:rPr kumimoji="1" lang="nb-NO" altLang="ja-JP" sz="1600" dirty="0"/>
              <a:t>.001</a:t>
            </a:r>
            <a:r>
              <a:rPr kumimoji="1" lang="nb-NO" altLang="ja-JP" sz="1600" dirty="0" smtClean="0"/>
              <a:t>)</a:t>
            </a:r>
            <a:endParaRPr kumimoji="1" lang="de-DE" altLang="ja-JP" sz="1800" dirty="0" smtClean="0"/>
          </a:p>
          <a:p>
            <a:pPr marL="0" indent="0">
              <a:buNone/>
            </a:pPr>
            <a:endParaRPr kumimoji="1" lang="de-DE" altLang="ja-JP" sz="1800" dirty="0"/>
          </a:p>
          <a:p>
            <a:pPr marL="0" indent="0">
              <a:buNone/>
            </a:pPr>
            <a:endParaRPr kumimoji="1" lang="ja-JP" altLang="en-US" sz="1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30</a:t>
            </a:fld>
            <a:endParaRPr lang="fr-FR" altLang="ja-JP" sz="1400" dirty="0"/>
          </a:p>
        </p:txBody>
      </p:sp>
    </p:spTree>
    <p:extLst>
      <p:ext uri="{BB962C8B-B14F-4D97-AF65-F5344CB8AC3E}">
        <p14:creationId xmlns:p14="http://schemas.microsoft.com/office/powerpoint/2010/main" val="4799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4000" dirty="0">
                <a:latin typeface="Calibri" charset="0"/>
              </a:rPr>
              <a:t>Regression </a:t>
            </a:r>
            <a:r>
              <a:rPr lang="de-DE" sz="4000" dirty="0" err="1">
                <a:latin typeface="Calibri" charset="0"/>
              </a:rPr>
              <a:t>path</a:t>
            </a:r>
            <a:r>
              <a:rPr lang="de-DE" sz="4000" dirty="0">
                <a:latin typeface="Calibri" charset="0"/>
              </a:rPr>
              <a:t> </a:t>
            </a:r>
            <a:r>
              <a:rPr lang="de-DE" sz="4000" dirty="0" err="1">
                <a:latin typeface="Calibri" charset="0"/>
              </a:rPr>
              <a:t>duration</a:t>
            </a:r>
            <a:r>
              <a:rPr lang="de-DE" sz="4000" dirty="0">
                <a:latin typeface="Calibri" charset="0"/>
              </a:rPr>
              <a:t> („</a:t>
            </a:r>
            <a:r>
              <a:rPr lang="de-DE" sz="4000" dirty="0" err="1">
                <a:latin typeface="Calibri" charset="0"/>
              </a:rPr>
              <a:t>go</a:t>
            </a:r>
            <a:r>
              <a:rPr lang="de-DE" sz="4000" dirty="0">
                <a:latin typeface="Calibri" charset="0"/>
              </a:rPr>
              <a:t> </a:t>
            </a:r>
            <a:r>
              <a:rPr lang="de-DE" sz="4000" dirty="0" err="1">
                <a:latin typeface="Calibri" charset="0"/>
              </a:rPr>
              <a:t>past</a:t>
            </a:r>
            <a:r>
              <a:rPr lang="de-DE" sz="4000" dirty="0">
                <a:latin typeface="Calibri" charset="0"/>
              </a:rPr>
              <a:t>“)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90863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200">
                <a:solidFill>
                  <a:srgbClr val="FFFFFF"/>
                </a:solidFill>
              </a:rPr>
              <a:t>Psycholinguistique: Compréhension 1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5791200" y="2063234"/>
            <a:ext cx="1524000" cy="4261366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85" name="Oval 5"/>
          <p:cNvSpPr>
            <a:spLocks noChangeArrowheads="1"/>
          </p:cNvSpPr>
          <p:nvPr/>
        </p:nvSpPr>
        <p:spPr bwMode="auto">
          <a:xfrm>
            <a:off x="304800" y="24765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7686" name="Oval 6"/>
          <p:cNvSpPr>
            <a:spLocks noChangeArrowheads="1"/>
          </p:cNvSpPr>
          <p:nvPr/>
        </p:nvSpPr>
        <p:spPr bwMode="auto">
          <a:xfrm>
            <a:off x="1981200" y="28956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7687" name="Oval 7"/>
          <p:cNvSpPr>
            <a:spLocks noChangeArrowheads="1"/>
          </p:cNvSpPr>
          <p:nvPr/>
        </p:nvSpPr>
        <p:spPr bwMode="auto">
          <a:xfrm>
            <a:off x="3733800" y="32385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7688" name="Oval 8"/>
          <p:cNvSpPr>
            <a:spLocks noChangeArrowheads="1"/>
          </p:cNvSpPr>
          <p:nvPr/>
        </p:nvSpPr>
        <p:spPr bwMode="auto">
          <a:xfrm>
            <a:off x="4953000" y="33909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7689" name="Oval 9"/>
          <p:cNvSpPr>
            <a:spLocks noChangeArrowheads="1"/>
          </p:cNvSpPr>
          <p:nvPr/>
        </p:nvSpPr>
        <p:spPr bwMode="auto">
          <a:xfrm>
            <a:off x="5791200" y="35814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7690" name="Oval 10"/>
          <p:cNvSpPr>
            <a:spLocks noChangeArrowheads="1"/>
          </p:cNvSpPr>
          <p:nvPr/>
        </p:nvSpPr>
        <p:spPr bwMode="auto">
          <a:xfrm>
            <a:off x="6477000" y="41910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7691" name="Oval 11"/>
          <p:cNvSpPr>
            <a:spLocks noChangeArrowheads="1"/>
          </p:cNvSpPr>
          <p:nvPr/>
        </p:nvSpPr>
        <p:spPr bwMode="auto">
          <a:xfrm>
            <a:off x="4114800" y="43815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7692" name="Oval 12"/>
          <p:cNvSpPr>
            <a:spLocks noChangeArrowheads="1"/>
          </p:cNvSpPr>
          <p:nvPr/>
        </p:nvSpPr>
        <p:spPr bwMode="auto">
          <a:xfrm>
            <a:off x="4953000" y="45720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7693" name="Oval 13"/>
          <p:cNvSpPr>
            <a:spLocks noChangeArrowheads="1"/>
          </p:cNvSpPr>
          <p:nvPr/>
        </p:nvSpPr>
        <p:spPr bwMode="auto">
          <a:xfrm>
            <a:off x="1143000" y="50292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7694" name="Oval 14"/>
          <p:cNvSpPr>
            <a:spLocks noChangeArrowheads="1"/>
          </p:cNvSpPr>
          <p:nvPr/>
        </p:nvSpPr>
        <p:spPr bwMode="auto">
          <a:xfrm>
            <a:off x="2438400" y="52197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7695" name="Oval 15"/>
          <p:cNvSpPr>
            <a:spLocks noChangeArrowheads="1"/>
          </p:cNvSpPr>
          <p:nvPr/>
        </p:nvSpPr>
        <p:spPr bwMode="auto">
          <a:xfrm>
            <a:off x="5791200" y="57912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7696" name="Oval 16"/>
          <p:cNvSpPr>
            <a:spLocks noChangeArrowheads="1"/>
          </p:cNvSpPr>
          <p:nvPr/>
        </p:nvSpPr>
        <p:spPr bwMode="auto">
          <a:xfrm>
            <a:off x="7467600" y="59817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21" name="テキスト ボックス 2"/>
          <p:cNvSpPr txBox="1"/>
          <p:nvPr/>
        </p:nvSpPr>
        <p:spPr>
          <a:xfrm>
            <a:off x="179512" y="112474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Regression </a:t>
            </a:r>
            <a:r>
              <a:rPr lang="en-US" altLang="ja-JP" sz="2000" dirty="0"/>
              <a:t>path </a:t>
            </a:r>
            <a:r>
              <a:rPr lang="en-US" altLang="ja-JP" sz="2000" dirty="0" smtClean="0"/>
              <a:t>durations: the </a:t>
            </a:r>
            <a:r>
              <a:rPr lang="en-US" altLang="ja-JP" sz="2000" dirty="0"/>
              <a:t>summed fixation duration from </a:t>
            </a:r>
            <a:r>
              <a:rPr lang="en-US" altLang="ja-JP" sz="2000" dirty="0" smtClean="0"/>
              <a:t>when </a:t>
            </a:r>
            <a:r>
              <a:rPr lang="en-US" altLang="ja-JP" sz="2000" dirty="0"/>
              <a:t>the </a:t>
            </a:r>
            <a:endParaRPr lang="en-US" altLang="ja-JP" sz="2000" dirty="0" smtClean="0"/>
          </a:p>
          <a:p>
            <a:r>
              <a:rPr lang="en-US" altLang="ja-JP" sz="2000" dirty="0" smtClean="0"/>
              <a:t>current </a:t>
            </a:r>
            <a:r>
              <a:rPr lang="en-US" altLang="ja-JP" sz="2000" dirty="0"/>
              <a:t>interest area is first fixated </a:t>
            </a:r>
            <a:r>
              <a:rPr lang="en-US" altLang="ja-JP" sz="2000" dirty="0" smtClean="0"/>
              <a:t>until </a:t>
            </a:r>
            <a:r>
              <a:rPr lang="en-US" altLang="ja-JP" sz="2000" dirty="0"/>
              <a:t>the eyes enter </a:t>
            </a:r>
            <a:r>
              <a:rPr lang="en-US" altLang="ja-JP" sz="2000" dirty="0" smtClean="0"/>
              <a:t>an interest area to the right. </a:t>
            </a:r>
            <a:endParaRPr lang="ja-JP" altLang="ja-JP" sz="2000" dirty="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51520" y="2063234"/>
            <a:ext cx="8494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None/>
            </a:pPr>
            <a:r>
              <a:rPr lang="fr-FR" altLang="ja-JP" sz="1800" b="0" dirty="0">
                <a:ea typeface="Arial" charset="0"/>
                <a:cs typeface="Arial" charset="0"/>
              </a:rPr>
              <a:t>Ce sont des électeurs qui ont, </a:t>
            </a:r>
            <a:r>
              <a:rPr lang="fr-FR" altLang="ja-JP" sz="1800" b="0" dirty="0" smtClean="0">
                <a:ea typeface="Arial" charset="0"/>
                <a:cs typeface="Arial" charset="0"/>
              </a:rPr>
              <a:t>ou </a:t>
            </a:r>
            <a:r>
              <a:rPr lang="fr-FR" altLang="ja-JP" sz="1800" b="0" dirty="0">
                <a:ea typeface="Arial" charset="0"/>
                <a:cs typeface="Arial" charset="0"/>
              </a:rPr>
              <a:t>qui vont sans </a:t>
            </a:r>
            <a:r>
              <a:rPr lang="fr-FR" altLang="ja-JP" sz="1800" b="0" dirty="0" smtClean="0">
                <a:ea typeface="Arial" charset="0"/>
                <a:cs typeface="Arial" charset="0"/>
              </a:rPr>
              <a:t>doute      rejoindre          le centre.</a:t>
            </a:r>
            <a:endParaRPr lang="fr-FR" altLang="ja-JP" sz="1800" b="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84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8" grpId="0" animBg="1"/>
      <p:bldP spid="327689" grpId="0" animBg="1"/>
      <p:bldP spid="327690" grpId="0" animBg="1"/>
      <p:bldP spid="327691" grpId="0" animBg="1"/>
      <p:bldP spid="327692" grpId="0" animBg="1"/>
      <p:bldP spid="327693" grpId="0" animBg="1"/>
      <p:bldP spid="327694" grpId="0" animBg="1"/>
      <p:bldP spid="327695" grpId="0" animBg="1"/>
      <p:bldP spid="3276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>
                <a:latin typeface="Calibri" charset="0"/>
              </a:rPr>
              <a:t>Regression </a:t>
            </a:r>
            <a:r>
              <a:rPr lang="de-DE" altLang="ja-JP" dirty="0" err="1">
                <a:latin typeface="Calibri" charset="0"/>
              </a:rPr>
              <a:t>path</a:t>
            </a:r>
            <a:r>
              <a:rPr lang="de-DE" altLang="ja-JP" dirty="0">
                <a:latin typeface="Calibri" charset="0"/>
              </a:rPr>
              <a:t> </a:t>
            </a:r>
            <a:r>
              <a:rPr lang="de-DE" altLang="ja-JP" dirty="0" err="1">
                <a:latin typeface="Calibri" charset="0"/>
              </a:rPr>
              <a:t>duration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dirty="0" smtClean="0"/>
              <a:t>Non syncretic verb</a:t>
            </a:r>
            <a:endParaRPr kumimoji="1" lang="ja-JP" altLang="en-US" b="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4690268" y="1535113"/>
            <a:ext cx="3996532" cy="639762"/>
          </a:xfrm>
        </p:spPr>
        <p:txBody>
          <a:bodyPr/>
          <a:lstStyle/>
          <a:p>
            <a:r>
              <a:rPr kumimoji="1" lang="en-US" altLang="ja-JP" b="0" dirty="0" smtClean="0"/>
              <a:t>Syncretic verb</a:t>
            </a:r>
            <a:endParaRPr kumimoji="1" lang="ja-JP" altLang="en-US" b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32</a:t>
            </a:fld>
            <a:endParaRPr lang="fr-FR" altLang="ja-JP" sz="1400"/>
          </a:p>
        </p:txBody>
      </p:sp>
      <p:sp>
        <p:nvSpPr>
          <p:cNvPr id="14" name="フレーム 13"/>
          <p:cNvSpPr/>
          <p:nvPr/>
        </p:nvSpPr>
        <p:spPr bwMode="auto">
          <a:xfrm>
            <a:off x="1331640" y="4581128"/>
            <a:ext cx="1106760" cy="1224136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フレーム 14"/>
          <p:cNvSpPr/>
          <p:nvPr/>
        </p:nvSpPr>
        <p:spPr bwMode="auto">
          <a:xfrm>
            <a:off x="5724128" y="4437112"/>
            <a:ext cx="1080120" cy="1224136"/>
          </a:xfrm>
          <a:prstGeom prst="frame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9" y="2309250"/>
            <a:ext cx="3951288" cy="3951288"/>
          </a:xfrm>
        </p:spPr>
      </p:pic>
      <p:pic>
        <p:nvPicPr>
          <p:cNvPr id="12" name="コンテンツ プレースホルダー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63" y="2190839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10809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Regression path duration 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700808"/>
            <a:ext cx="7772400" cy="4392488"/>
          </a:xfr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5EAAC-1AB2-4C34-B3EC-E8F902CFBA38}" type="slidenum">
              <a:rPr lang="fr-FR" altLang="ja-JP" smtClean="0"/>
              <a:pPr>
                <a:defRPr/>
              </a:pPr>
              <a:t>33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57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Regression path duration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835662"/>
            <a:ext cx="8350696" cy="4257634"/>
          </a:xfrm>
        </p:spPr>
        <p:txBody>
          <a:bodyPr/>
          <a:lstStyle/>
          <a:p>
            <a:pPr marL="0" indent="0">
              <a:buNone/>
            </a:pPr>
            <a:r>
              <a:rPr kumimoji="1" lang="de-DE" altLang="ja-JP" sz="2000" b="1" dirty="0" err="1" smtClean="0"/>
              <a:t>Shared</a:t>
            </a:r>
            <a:r>
              <a:rPr kumimoji="1" lang="de-DE" altLang="ja-JP" sz="2000" b="1" dirty="0" smtClean="0"/>
              <a:t> </a:t>
            </a:r>
            <a:r>
              <a:rPr kumimoji="1" lang="de-DE" altLang="ja-JP" sz="2000" b="1" dirty="0" err="1" smtClean="0"/>
              <a:t>verb</a:t>
            </a:r>
            <a:r>
              <a:rPr kumimoji="1" lang="de-DE" altLang="ja-JP" sz="2000" b="1" dirty="0" smtClean="0"/>
              <a:t> (</a:t>
            </a:r>
            <a:r>
              <a:rPr kumimoji="1" lang="de-DE" altLang="ja-JP" sz="2000" b="1" dirty="0" err="1" smtClean="0"/>
              <a:t>critical</a:t>
            </a:r>
            <a:r>
              <a:rPr kumimoji="1" lang="de-DE" altLang="ja-JP" sz="2000" b="1" dirty="0" smtClean="0"/>
              <a:t>)</a:t>
            </a:r>
          </a:p>
          <a:p>
            <a:pPr marL="0" indent="0">
              <a:buNone/>
            </a:pPr>
            <a:r>
              <a:rPr kumimoji="1" lang="de-DE" altLang="ja-JP" sz="1800" dirty="0" err="1" smtClean="0"/>
              <a:t>With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/>
              <a:t>linear </a:t>
            </a:r>
            <a:r>
              <a:rPr kumimoji="1" lang="de-DE" altLang="ja-JP" sz="1800" dirty="0" err="1"/>
              <a:t>mixed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effects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model</a:t>
            </a:r>
            <a:r>
              <a:rPr kumimoji="1" lang="de-DE" altLang="ja-JP" sz="1800" dirty="0"/>
              <a:t>, </a:t>
            </a:r>
          </a:p>
          <a:p>
            <a:pPr>
              <a:buFont typeface="Arial" charset="0"/>
              <a:buChar char="•"/>
            </a:pPr>
            <a:r>
              <a:rPr kumimoji="1" lang="de-DE" altLang="ja-JP" sz="1800" dirty="0" err="1"/>
              <a:t>we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found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no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effect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of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syncretism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and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no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 smtClean="0"/>
              <a:t>difference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 smtClean="0"/>
              <a:t>between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 smtClean="0"/>
              <a:t>match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 smtClean="0"/>
              <a:t>and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 smtClean="0"/>
              <a:t>mismatch</a:t>
            </a:r>
            <a:r>
              <a:rPr kumimoji="1" lang="de-DE" altLang="ja-JP" sz="1800" dirty="0" smtClean="0"/>
              <a:t> (</a:t>
            </a:r>
            <a:r>
              <a:rPr kumimoji="1" lang="de-DE" altLang="ja-JP" sz="1800" dirty="0" err="1" smtClean="0"/>
              <a:t>ps</a:t>
            </a:r>
            <a:r>
              <a:rPr kumimoji="1" lang="de-DE" altLang="ja-JP" sz="1800" dirty="0" smtClean="0"/>
              <a:t> &gt; .15). </a:t>
            </a:r>
            <a:endParaRPr kumimoji="1" lang="de-DE" altLang="ja-JP" sz="1800" dirty="0"/>
          </a:p>
          <a:p>
            <a:pPr>
              <a:buFont typeface="Arial" charset="0"/>
              <a:buChar char="•"/>
            </a:pPr>
            <a:r>
              <a:rPr kumimoji="1" lang="de-DE" altLang="ja-JP" sz="1800" dirty="0" err="1"/>
              <a:t>There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is</a:t>
            </a:r>
            <a:r>
              <a:rPr kumimoji="1" lang="de-DE" altLang="ja-JP" sz="1800" dirty="0"/>
              <a:t> </a:t>
            </a:r>
            <a:r>
              <a:rPr kumimoji="1" lang="de-DE" altLang="ja-JP" sz="1800" dirty="0" smtClean="0"/>
              <a:t>a </a:t>
            </a:r>
            <a:r>
              <a:rPr kumimoji="1" lang="de-DE" altLang="ja-JP" sz="1800" dirty="0" err="1" smtClean="0"/>
              <a:t>significant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/>
              <a:t>difference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between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 smtClean="0"/>
              <a:t>mismatch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/>
              <a:t>and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without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 smtClean="0"/>
              <a:t>ellipsis</a:t>
            </a:r>
            <a:r>
              <a:rPr kumimoji="1" lang="de-DE" altLang="ja-JP" sz="1800" dirty="0" smtClean="0"/>
              <a:t> (</a:t>
            </a:r>
            <a:r>
              <a:rPr kumimoji="1" lang="en-US" altLang="ja-JP" sz="1800" dirty="0" smtClean="0"/>
              <a:t>t=-</a:t>
            </a:r>
            <a:r>
              <a:rPr kumimoji="1" lang="hr-HR" altLang="ja-JP" sz="1800" dirty="0" smtClean="0"/>
              <a:t>3.216, </a:t>
            </a:r>
            <a:r>
              <a:rPr kumimoji="1" lang="de-DE" altLang="ja-JP" sz="1800" dirty="0" smtClean="0"/>
              <a:t>p</a:t>
            </a:r>
            <a:r>
              <a:rPr kumimoji="1" lang="de-DE" altLang="ja-JP" sz="1800" dirty="0"/>
              <a:t>&lt;.</a:t>
            </a:r>
            <a:r>
              <a:rPr kumimoji="1" lang="de-DE" altLang="ja-JP" sz="1800" dirty="0" smtClean="0"/>
              <a:t>002).</a:t>
            </a:r>
            <a:endParaRPr kumimoji="1" lang="is-IS" altLang="ja-JP" sz="1800" dirty="0" smtClean="0"/>
          </a:p>
          <a:p>
            <a:pPr>
              <a:buFont typeface="Arial" charset="0"/>
              <a:buChar char="•"/>
            </a:pPr>
            <a:r>
              <a:rPr kumimoji="1" lang="de-DE" altLang="ja-JP" sz="1800" dirty="0" err="1" smtClean="0"/>
              <a:t>We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/>
              <a:t>found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no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effect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of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interaction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of</a:t>
            </a:r>
            <a:r>
              <a:rPr kumimoji="1" lang="de-DE" altLang="ja-JP" sz="1800" dirty="0"/>
              <a:t> mismatch </a:t>
            </a:r>
            <a:r>
              <a:rPr kumimoji="1" lang="de-DE" altLang="ja-JP" sz="1800" dirty="0" err="1"/>
              <a:t>and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 smtClean="0"/>
              <a:t>syncretism</a:t>
            </a:r>
            <a:r>
              <a:rPr kumimoji="1" lang="de-DE" altLang="ja-JP" sz="2000" dirty="0" smtClean="0"/>
              <a:t>.</a:t>
            </a:r>
            <a:endParaRPr kumimoji="1" lang="de-DE" altLang="ja-JP" sz="2400" dirty="0" smtClean="0"/>
          </a:p>
          <a:p>
            <a:pPr marL="0" indent="0">
              <a:spcBef>
                <a:spcPts val="1080"/>
              </a:spcBef>
              <a:buNone/>
            </a:pPr>
            <a:r>
              <a:rPr kumimoji="1" lang="de-DE" altLang="ja-JP" sz="2400" b="1" u="sng" dirty="0" smtClean="0"/>
              <a:t> </a:t>
            </a:r>
            <a:r>
              <a:rPr kumimoji="1" lang="de-DE" altLang="ja-JP" sz="2000" b="1" dirty="0" err="1"/>
              <a:t>Shared</a:t>
            </a:r>
            <a:r>
              <a:rPr kumimoji="1" lang="de-DE" altLang="ja-JP" sz="2000" b="1" dirty="0"/>
              <a:t> </a:t>
            </a:r>
            <a:r>
              <a:rPr kumimoji="1" lang="de-DE" altLang="ja-JP" sz="2000" b="1" dirty="0" err="1"/>
              <a:t>complement</a:t>
            </a:r>
            <a:r>
              <a:rPr kumimoji="1" lang="de-DE" altLang="ja-JP" sz="2000" b="1" dirty="0"/>
              <a:t> after </a:t>
            </a:r>
            <a:r>
              <a:rPr kumimoji="1" lang="de-DE" altLang="ja-JP" sz="2000" b="1" dirty="0" err="1"/>
              <a:t>the</a:t>
            </a:r>
            <a:r>
              <a:rPr kumimoji="1" lang="de-DE" altLang="ja-JP" sz="2000" b="1" dirty="0"/>
              <a:t> </a:t>
            </a:r>
            <a:r>
              <a:rPr kumimoji="1" lang="de-DE" altLang="ja-JP" sz="2000" b="1" dirty="0" err="1"/>
              <a:t>verb</a:t>
            </a:r>
            <a:r>
              <a:rPr kumimoji="1" lang="de-DE" altLang="ja-JP" sz="2000" b="1" dirty="0"/>
              <a:t> (</a:t>
            </a:r>
            <a:r>
              <a:rPr kumimoji="1" lang="de-DE" altLang="ja-JP" sz="2000" b="1" dirty="0" err="1"/>
              <a:t>critical</a:t>
            </a:r>
            <a:r>
              <a:rPr kumimoji="1" lang="de-DE" altLang="ja-JP" sz="2000" b="1" dirty="0"/>
              <a:t> +1</a:t>
            </a:r>
            <a:r>
              <a:rPr kumimoji="1" lang="de-DE" altLang="ja-JP" sz="2000" b="1" dirty="0" smtClean="0"/>
              <a:t>)</a:t>
            </a:r>
          </a:p>
          <a:p>
            <a:pPr>
              <a:buFont typeface="Arial" charset="0"/>
              <a:buChar char="•"/>
            </a:pPr>
            <a:r>
              <a:rPr kumimoji="1" lang="de-DE" altLang="ja-JP" sz="1800" dirty="0" err="1"/>
              <a:t>There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/>
              <a:t>is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 smtClean="0"/>
              <a:t>no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 smtClean="0"/>
              <a:t>significant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 smtClean="0"/>
              <a:t>difference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/>
              <a:t>between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 smtClean="0"/>
              <a:t>mismatch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 smtClean="0"/>
              <a:t>and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 smtClean="0"/>
              <a:t>match</a:t>
            </a:r>
            <a:r>
              <a:rPr kumimoji="1" lang="de-DE" altLang="ja-JP" sz="1800" dirty="0" smtClean="0"/>
              <a:t> but a </a:t>
            </a:r>
            <a:r>
              <a:rPr kumimoji="1" lang="de-DE" altLang="ja-JP" sz="1800" dirty="0" err="1" smtClean="0"/>
              <a:t>significant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 smtClean="0"/>
              <a:t>difference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/>
              <a:t>between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 smtClean="0"/>
              <a:t>mismatch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 smtClean="0"/>
              <a:t>and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 err="1"/>
              <a:t>without</a:t>
            </a:r>
            <a:r>
              <a:rPr kumimoji="1" lang="de-DE" altLang="ja-JP" sz="1800" dirty="0"/>
              <a:t> </a:t>
            </a:r>
            <a:r>
              <a:rPr kumimoji="1" lang="de-DE" altLang="ja-JP" sz="1800" dirty="0" err="1" smtClean="0"/>
              <a:t>ellipsis</a:t>
            </a:r>
            <a:r>
              <a:rPr kumimoji="1" lang="de-DE" altLang="ja-JP" sz="1800" dirty="0" smtClean="0"/>
              <a:t> </a:t>
            </a:r>
            <a:r>
              <a:rPr kumimoji="1" lang="de-DE" altLang="ja-JP" sz="1800" dirty="0"/>
              <a:t>(t=</a:t>
            </a:r>
            <a:r>
              <a:rPr kumimoji="1" lang="hr-HR" altLang="ja-JP" sz="1800" dirty="0"/>
              <a:t>-</a:t>
            </a:r>
            <a:r>
              <a:rPr kumimoji="1" lang="hr-HR" altLang="ja-JP" sz="1800" dirty="0" smtClean="0"/>
              <a:t>3.53, p</a:t>
            </a:r>
            <a:r>
              <a:rPr kumimoji="1" lang="hr-HR" altLang="ja-JP" sz="1800" dirty="0"/>
              <a:t>&lt;</a:t>
            </a:r>
            <a:r>
              <a:rPr kumimoji="1" lang="nb-NO" altLang="ja-JP" sz="1800" dirty="0"/>
              <a:t>.001</a:t>
            </a:r>
            <a:r>
              <a:rPr kumimoji="1" lang="nb-NO" altLang="ja-JP" sz="1800" dirty="0" smtClean="0"/>
              <a:t>).</a:t>
            </a:r>
          </a:p>
          <a:p>
            <a:pPr>
              <a:buFont typeface="Arial" charset="0"/>
              <a:buChar char="•"/>
            </a:pPr>
            <a:r>
              <a:rPr kumimoji="1" lang="nb-NO" altLang="ja-JP" sz="1800" dirty="0" smtClean="0"/>
              <a:t>The </a:t>
            </a:r>
            <a:r>
              <a:rPr kumimoji="1" lang="nb-NO" altLang="ja-JP" sz="1800" dirty="0" err="1" smtClean="0"/>
              <a:t>difference</a:t>
            </a:r>
            <a:r>
              <a:rPr kumimoji="1" lang="nb-NO" altLang="ja-JP" sz="1800" dirty="0" smtClean="0"/>
              <a:t> </a:t>
            </a:r>
            <a:r>
              <a:rPr kumimoji="1" lang="nb-NO" altLang="ja-JP" sz="1800" dirty="0" err="1" smtClean="0"/>
              <a:t>between</a:t>
            </a:r>
            <a:r>
              <a:rPr kumimoji="1" lang="nb-NO" altLang="ja-JP" sz="1800" dirty="0"/>
              <a:t> </a:t>
            </a:r>
            <a:r>
              <a:rPr kumimoji="1" lang="nb-NO" altLang="ja-JP" sz="1800" dirty="0" smtClean="0"/>
              <a:t>mismatch and </a:t>
            </a:r>
            <a:r>
              <a:rPr kumimoji="1" lang="nb-NO" altLang="ja-JP" sz="1800" dirty="0" err="1" smtClean="0"/>
              <a:t>without</a:t>
            </a:r>
            <a:r>
              <a:rPr kumimoji="1" lang="nb-NO" altLang="ja-JP" sz="1800" dirty="0" smtClean="0"/>
              <a:t> </a:t>
            </a:r>
            <a:r>
              <a:rPr kumimoji="1" lang="nb-NO" altLang="ja-JP" sz="1800" dirty="0" err="1" smtClean="0"/>
              <a:t>ellipsis</a:t>
            </a:r>
            <a:r>
              <a:rPr kumimoji="1" lang="nb-NO" altLang="ja-JP" sz="1800" dirty="0" smtClean="0"/>
              <a:t> </a:t>
            </a:r>
            <a:r>
              <a:rPr kumimoji="1" lang="nb-NO" altLang="ja-JP" sz="1800" dirty="0" err="1" smtClean="0"/>
              <a:t>only</a:t>
            </a:r>
            <a:r>
              <a:rPr kumimoji="1" lang="nb-NO" altLang="ja-JP" sz="1800" dirty="0" smtClean="0"/>
              <a:t> </a:t>
            </a:r>
            <a:r>
              <a:rPr kumimoji="1" lang="nb-NO" altLang="ja-JP" sz="1800" dirty="0" err="1" smtClean="0"/>
              <a:t>occurs</a:t>
            </a:r>
            <a:r>
              <a:rPr kumimoji="1" lang="nb-NO" altLang="ja-JP" sz="1800" dirty="0" smtClean="0"/>
              <a:t> for non-</a:t>
            </a:r>
            <a:r>
              <a:rPr kumimoji="1" lang="nb-NO" altLang="ja-JP" sz="1800" dirty="0" err="1" smtClean="0"/>
              <a:t>syncretic</a:t>
            </a:r>
            <a:r>
              <a:rPr kumimoji="1" lang="nb-NO" altLang="ja-JP" sz="1800" dirty="0" smtClean="0"/>
              <a:t> forms (</a:t>
            </a:r>
            <a:r>
              <a:rPr kumimoji="1" lang="nb-NO" altLang="ja-JP" sz="1800" dirty="0" err="1" smtClean="0"/>
              <a:t>interaction</a:t>
            </a:r>
            <a:r>
              <a:rPr kumimoji="1" lang="nb-NO" altLang="ja-JP" sz="1800" dirty="0" smtClean="0"/>
              <a:t>: t=2.279, p&lt;.05).</a:t>
            </a:r>
            <a:endParaRPr kumimoji="1" lang="de-DE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34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7349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990600"/>
          </a:xfrm>
        </p:spPr>
        <p:txBody>
          <a:bodyPr/>
          <a:lstStyle/>
          <a:p>
            <a:pPr eaLnBrk="1" hangingPunct="1"/>
            <a:r>
              <a:rPr lang="de-DE" dirty="0">
                <a:latin typeface="Calibri" charset="0"/>
              </a:rPr>
              <a:t>Total </a:t>
            </a:r>
            <a:r>
              <a:rPr lang="de-DE" dirty="0" err="1">
                <a:latin typeface="Calibri" charset="0"/>
              </a:rPr>
              <a:t>reading</a:t>
            </a:r>
            <a:r>
              <a:rPr lang="de-DE" dirty="0">
                <a:latin typeface="Calibri" charset="0"/>
              </a:rPr>
              <a:t> time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90863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200">
                <a:solidFill>
                  <a:srgbClr val="FFFFFF"/>
                </a:solidFill>
              </a:rPr>
              <a:t>Psycholinguistique: Compréhension 1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791200" y="1562100"/>
            <a:ext cx="1524000" cy="47625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09" name="Oval 5"/>
          <p:cNvSpPr>
            <a:spLocks noChangeArrowheads="1"/>
          </p:cNvSpPr>
          <p:nvPr/>
        </p:nvSpPr>
        <p:spPr bwMode="auto">
          <a:xfrm>
            <a:off x="304800" y="24765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8710" name="Oval 6"/>
          <p:cNvSpPr>
            <a:spLocks noChangeArrowheads="1"/>
          </p:cNvSpPr>
          <p:nvPr/>
        </p:nvSpPr>
        <p:spPr bwMode="auto">
          <a:xfrm>
            <a:off x="1981200" y="28956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8711" name="Oval 7"/>
          <p:cNvSpPr>
            <a:spLocks noChangeArrowheads="1"/>
          </p:cNvSpPr>
          <p:nvPr/>
        </p:nvSpPr>
        <p:spPr bwMode="auto">
          <a:xfrm>
            <a:off x="3733800" y="32385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8712" name="Oval 8"/>
          <p:cNvSpPr>
            <a:spLocks noChangeArrowheads="1"/>
          </p:cNvSpPr>
          <p:nvPr/>
        </p:nvSpPr>
        <p:spPr bwMode="auto">
          <a:xfrm>
            <a:off x="4953000" y="33909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8713" name="Oval 9"/>
          <p:cNvSpPr>
            <a:spLocks noChangeArrowheads="1"/>
          </p:cNvSpPr>
          <p:nvPr/>
        </p:nvSpPr>
        <p:spPr bwMode="auto">
          <a:xfrm>
            <a:off x="5791200" y="35814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8714" name="Oval 10"/>
          <p:cNvSpPr>
            <a:spLocks noChangeArrowheads="1"/>
          </p:cNvSpPr>
          <p:nvPr/>
        </p:nvSpPr>
        <p:spPr bwMode="auto">
          <a:xfrm>
            <a:off x="6477000" y="41910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4114800" y="43815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8716" name="Oval 12"/>
          <p:cNvSpPr>
            <a:spLocks noChangeArrowheads="1"/>
          </p:cNvSpPr>
          <p:nvPr/>
        </p:nvSpPr>
        <p:spPr bwMode="auto">
          <a:xfrm>
            <a:off x="4953000" y="45720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8717" name="Oval 13"/>
          <p:cNvSpPr>
            <a:spLocks noChangeArrowheads="1"/>
          </p:cNvSpPr>
          <p:nvPr/>
        </p:nvSpPr>
        <p:spPr bwMode="auto">
          <a:xfrm>
            <a:off x="1143000" y="50292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8718" name="Oval 14"/>
          <p:cNvSpPr>
            <a:spLocks noChangeArrowheads="1"/>
          </p:cNvSpPr>
          <p:nvPr/>
        </p:nvSpPr>
        <p:spPr bwMode="auto">
          <a:xfrm>
            <a:off x="2438400" y="52197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8719" name="Oval 15"/>
          <p:cNvSpPr>
            <a:spLocks noChangeArrowheads="1"/>
          </p:cNvSpPr>
          <p:nvPr/>
        </p:nvSpPr>
        <p:spPr bwMode="auto">
          <a:xfrm>
            <a:off x="5791200" y="5791200"/>
            <a:ext cx="8382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328720" name="Oval 16"/>
          <p:cNvSpPr>
            <a:spLocks noChangeArrowheads="1"/>
          </p:cNvSpPr>
          <p:nvPr/>
        </p:nvSpPr>
        <p:spPr bwMode="auto">
          <a:xfrm>
            <a:off x="7467600" y="5981700"/>
            <a:ext cx="838200" cy="1905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21" name="テキスト ボックス 1"/>
          <p:cNvSpPr txBox="1"/>
          <p:nvPr/>
        </p:nvSpPr>
        <p:spPr>
          <a:xfrm>
            <a:off x="35496" y="1196752"/>
            <a:ext cx="1181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Total </a:t>
            </a:r>
            <a:r>
              <a:rPr lang="en-US" altLang="ja-JP" sz="2000" dirty="0"/>
              <a:t>reading </a:t>
            </a:r>
            <a:r>
              <a:rPr lang="en-US" altLang="ja-JP" sz="2000" dirty="0" smtClean="0"/>
              <a:t>times: the </a:t>
            </a:r>
            <a:r>
              <a:rPr lang="en-US" altLang="ja-JP" sz="2000" dirty="0"/>
              <a:t>duration across all fixations </a:t>
            </a:r>
            <a:r>
              <a:rPr lang="en-US" altLang="ja-JP" sz="2000" dirty="0" smtClean="0"/>
              <a:t>on </a:t>
            </a:r>
            <a:r>
              <a:rPr lang="en-US" altLang="ja-JP" sz="2000" dirty="0"/>
              <a:t>the </a:t>
            </a:r>
            <a:r>
              <a:rPr lang="en-US" altLang="ja-JP" sz="2000"/>
              <a:t>current </a:t>
            </a:r>
            <a:r>
              <a:rPr lang="en-US" altLang="ja-JP" sz="2000" smtClean="0"/>
              <a:t>interest </a:t>
            </a:r>
            <a:r>
              <a:rPr lang="en-US" altLang="ja-JP" sz="2000" dirty="0"/>
              <a:t>area.</a:t>
            </a:r>
            <a:r>
              <a:rPr lang="ja-JP" altLang="ja-JP" sz="2000" dirty="0"/>
              <a:t> </a:t>
            </a:r>
            <a:endParaRPr kumimoji="1" lang="ja-JP" altLang="en-US" sz="2000" dirty="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51520" y="2063234"/>
            <a:ext cx="8494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None/>
            </a:pPr>
            <a:r>
              <a:rPr lang="fr-FR" altLang="ja-JP" sz="1800" b="0" dirty="0">
                <a:ea typeface="Arial" charset="0"/>
                <a:cs typeface="Arial" charset="0"/>
              </a:rPr>
              <a:t>Ce sont des électeurs qui ont, </a:t>
            </a:r>
            <a:r>
              <a:rPr lang="fr-FR" altLang="ja-JP" sz="1800" b="0" dirty="0" smtClean="0">
                <a:ea typeface="Arial" charset="0"/>
                <a:cs typeface="Arial" charset="0"/>
              </a:rPr>
              <a:t>ou </a:t>
            </a:r>
            <a:r>
              <a:rPr lang="fr-FR" altLang="ja-JP" sz="1800" b="0" dirty="0">
                <a:ea typeface="Arial" charset="0"/>
                <a:cs typeface="Arial" charset="0"/>
              </a:rPr>
              <a:t>qui vont sans </a:t>
            </a:r>
            <a:r>
              <a:rPr lang="fr-FR" altLang="ja-JP" sz="1800" b="0" dirty="0" smtClean="0">
                <a:ea typeface="Arial" charset="0"/>
                <a:cs typeface="Arial" charset="0"/>
              </a:rPr>
              <a:t>doute      rejoindre          le centre.</a:t>
            </a:r>
            <a:endParaRPr lang="fr-FR" altLang="ja-JP" sz="1800" b="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53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Total reading time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dirty="0" smtClean="0"/>
              <a:t>Non syncretic verb</a:t>
            </a:r>
            <a:endParaRPr kumimoji="1" lang="ja-JP" altLang="en-US" b="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39" y="2181731"/>
            <a:ext cx="3946235" cy="4206453"/>
          </a:xfrm>
        </p:spPr>
      </p:pic>
      <p:sp>
        <p:nvSpPr>
          <p:cNvPr id="9" name="テキス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4690268" y="1535113"/>
            <a:ext cx="3996532" cy="639762"/>
          </a:xfrm>
        </p:spPr>
        <p:txBody>
          <a:bodyPr/>
          <a:lstStyle/>
          <a:p>
            <a:r>
              <a:rPr kumimoji="1" lang="en-US" altLang="ja-JP" b="0" dirty="0" smtClean="0"/>
              <a:t>Syncretic verb</a:t>
            </a:r>
            <a:endParaRPr kumimoji="1" lang="ja-JP" altLang="en-US" b="0" dirty="0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501" y="2292350"/>
            <a:ext cx="3951288" cy="3833813"/>
          </a:xfr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36</a:t>
            </a:fld>
            <a:endParaRPr lang="fr-FR" altLang="ja-JP" sz="1400"/>
          </a:p>
        </p:txBody>
      </p:sp>
      <p:sp>
        <p:nvSpPr>
          <p:cNvPr id="14" name="フレーム 13"/>
          <p:cNvSpPr/>
          <p:nvPr/>
        </p:nvSpPr>
        <p:spPr bwMode="auto">
          <a:xfrm>
            <a:off x="1331640" y="4581128"/>
            <a:ext cx="1106760" cy="1224136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フレーム 14"/>
          <p:cNvSpPr/>
          <p:nvPr/>
        </p:nvSpPr>
        <p:spPr bwMode="auto">
          <a:xfrm>
            <a:off x="5724128" y="4437112"/>
            <a:ext cx="1080120" cy="1224136"/>
          </a:xfrm>
          <a:prstGeom prst="frame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Total reading time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00200"/>
            <a:ext cx="7992888" cy="4493096"/>
          </a:xfr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5EAAC-1AB2-4C34-B3EC-E8F902CFBA38}" type="slidenum">
              <a:rPr lang="fr-FR" altLang="ja-JP" smtClean="0"/>
              <a:pPr>
                <a:defRPr/>
              </a:pPr>
              <a:t>37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0264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Total reading time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8669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de-DE" altLang="ja-JP" sz="2000" b="1" dirty="0" err="1"/>
              <a:t>Shared</a:t>
            </a:r>
            <a:r>
              <a:rPr kumimoji="1" lang="de-DE" altLang="ja-JP" sz="2000" b="1" dirty="0"/>
              <a:t> </a:t>
            </a:r>
            <a:r>
              <a:rPr kumimoji="1" lang="de-DE" altLang="ja-JP" sz="2000" b="1" dirty="0" err="1" smtClean="0"/>
              <a:t>verb</a:t>
            </a:r>
            <a:r>
              <a:rPr kumimoji="1" lang="de-DE" altLang="ja-JP" sz="2000" b="1" dirty="0" smtClean="0"/>
              <a:t> (</a:t>
            </a:r>
            <a:r>
              <a:rPr kumimoji="1" lang="de-DE" altLang="ja-JP" sz="2000" b="1" dirty="0" err="1" smtClean="0"/>
              <a:t>critical</a:t>
            </a:r>
            <a:r>
              <a:rPr kumimoji="1" lang="de-DE" altLang="ja-JP" sz="2000" b="1" dirty="0" smtClean="0"/>
              <a:t>)</a:t>
            </a:r>
          </a:p>
          <a:p>
            <a:pPr marL="0" indent="0">
              <a:buNone/>
            </a:pPr>
            <a:r>
              <a:rPr kumimoji="1" lang="de-DE" altLang="ja-JP" sz="2000" dirty="0" err="1" smtClean="0"/>
              <a:t>With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/>
              <a:t>linear </a:t>
            </a:r>
            <a:r>
              <a:rPr kumimoji="1" lang="de-DE" altLang="ja-JP" sz="2000" dirty="0" err="1"/>
              <a:t>mixed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effects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model</a:t>
            </a:r>
            <a:r>
              <a:rPr kumimoji="1" lang="de-DE" altLang="ja-JP" sz="2000" dirty="0"/>
              <a:t>, </a:t>
            </a:r>
          </a:p>
          <a:p>
            <a:pPr>
              <a:buFont typeface="Arial" charset="0"/>
              <a:buChar char="•"/>
            </a:pPr>
            <a:r>
              <a:rPr kumimoji="1" lang="de-DE" altLang="ja-JP" sz="2000" dirty="0" err="1"/>
              <a:t>we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found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no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effect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of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syncretism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and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no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effect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of</a:t>
            </a:r>
            <a:r>
              <a:rPr kumimoji="1" lang="de-DE" altLang="ja-JP" sz="2000" dirty="0"/>
              <a:t> mismatch. </a:t>
            </a:r>
          </a:p>
          <a:p>
            <a:pPr>
              <a:buFont typeface="Arial" charset="0"/>
              <a:buChar char="•"/>
            </a:pPr>
            <a:r>
              <a:rPr kumimoji="1" lang="de-DE" altLang="ja-JP" sz="2000" dirty="0" err="1"/>
              <a:t>There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is</a:t>
            </a:r>
            <a:r>
              <a:rPr kumimoji="1" lang="de-DE" altLang="ja-JP" sz="2000" dirty="0"/>
              <a:t> </a:t>
            </a:r>
            <a:r>
              <a:rPr kumimoji="1" lang="de-DE" altLang="ja-JP" sz="2000" dirty="0" smtClean="0"/>
              <a:t>a </a:t>
            </a:r>
            <a:r>
              <a:rPr kumimoji="1" lang="de-DE" altLang="ja-JP" sz="2000" dirty="0" err="1" smtClean="0"/>
              <a:t>significant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/>
              <a:t>difference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between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 smtClean="0"/>
              <a:t>mismatch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/>
              <a:t>and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without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ellipsis</a:t>
            </a:r>
            <a:r>
              <a:rPr kumimoji="1" lang="de-DE" altLang="ja-JP" sz="2000" dirty="0"/>
              <a:t> (b) </a:t>
            </a:r>
            <a:r>
              <a:rPr kumimoji="1" lang="de-DE" altLang="ja-JP" sz="2000" dirty="0" smtClean="0"/>
              <a:t>(t=-</a:t>
            </a:r>
            <a:r>
              <a:rPr kumimoji="1" lang="hr-HR" altLang="ja-JP" sz="2000" dirty="0" smtClean="0"/>
              <a:t>3.060, </a:t>
            </a:r>
            <a:r>
              <a:rPr kumimoji="1" lang="de-DE" altLang="ja-JP" sz="2000" dirty="0" smtClean="0"/>
              <a:t>p</a:t>
            </a:r>
            <a:r>
              <a:rPr kumimoji="1" lang="de-DE" altLang="ja-JP" sz="2000" dirty="0"/>
              <a:t>&lt;.</a:t>
            </a:r>
            <a:r>
              <a:rPr kumimoji="1" lang="de-DE" altLang="ja-JP" sz="2000" dirty="0" smtClean="0"/>
              <a:t>003).</a:t>
            </a:r>
            <a:endParaRPr kumimoji="1" lang="is-IS" altLang="ja-JP" sz="2000" dirty="0"/>
          </a:p>
          <a:p>
            <a:pPr>
              <a:buFont typeface="Arial" charset="0"/>
              <a:buChar char="•"/>
            </a:pPr>
            <a:r>
              <a:rPr kumimoji="1" lang="de-DE" altLang="ja-JP" sz="2000" dirty="0" err="1"/>
              <a:t>We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found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no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effect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of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interaction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of</a:t>
            </a:r>
            <a:r>
              <a:rPr kumimoji="1" lang="de-DE" altLang="ja-JP" sz="2000" dirty="0"/>
              <a:t> mismatch </a:t>
            </a:r>
            <a:r>
              <a:rPr kumimoji="1" lang="de-DE" altLang="ja-JP" sz="2000" dirty="0" err="1"/>
              <a:t>and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 smtClean="0"/>
              <a:t>syncretism</a:t>
            </a:r>
            <a:r>
              <a:rPr kumimoji="1" lang="de-DE" altLang="ja-JP" sz="2000" dirty="0"/>
              <a:t>.</a:t>
            </a:r>
            <a:r>
              <a:rPr kumimoji="1" lang="de-DE" altLang="ja-JP" sz="2000" dirty="0" smtClean="0"/>
              <a:t> </a:t>
            </a:r>
          </a:p>
          <a:p>
            <a:pPr marL="0" indent="0">
              <a:buNone/>
            </a:pPr>
            <a:r>
              <a:rPr kumimoji="1" lang="de-DE" altLang="ja-JP" sz="2000" b="1" dirty="0" err="1"/>
              <a:t>Shared</a:t>
            </a:r>
            <a:r>
              <a:rPr kumimoji="1" lang="de-DE" altLang="ja-JP" sz="2000" b="1" dirty="0"/>
              <a:t> </a:t>
            </a:r>
            <a:r>
              <a:rPr kumimoji="1" lang="de-DE" altLang="ja-JP" sz="2000" b="1" dirty="0" err="1"/>
              <a:t>complement</a:t>
            </a:r>
            <a:r>
              <a:rPr kumimoji="1" lang="de-DE" altLang="ja-JP" sz="2000" b="1" dirty="0"/>
              <a:t> after </a:t>
            </a:r>
            <a:r>
              <a:rPr kumimoji="1" lang="de-DE" altLang="ja-JP" sz="2000" b="1" dirty="0" err="1"/>
              <a:t>the</a:t>
            </a:r>
            <a:r>
              <a:rPr kumimoji="1" lang="de-DE" altLang="ja-JP" sz="2000" b="1" dirty="0"/>
              <a:t> </a:t>
            </a:r>
            <a:r>
              <a:rPr kumimoji="1" lang="de-DE" altLang="ja-JP" sz="2000" b="1" dirty="0" err="1"/>
              <a:t>verb</a:t>
            </a:r>
            <a:r>
              <a:rPr kumimoji="1" lang="de-DE" altLang="ja-JP" sz="2000" b="1" dirty="0"/>
              <a:t> (</a:t>
            </a:r>
            <a:r>
              <a:rPr kumimoji="1" lang="de-DE" altLang="ja-JP" sz="2000" b="1" dirty="0" err="1"/>
              <a:t>critical</a:t>
            </a:r>
            <a:r>
              <a:rPr kumimoji="1" lang="de-DE" altLang="ja-JP" sz="2000" b="1" dirty="0"/>
              <a:t> +1</a:t>
            </a:r>
            <a:r>
              <a:rPr kumimoji="1" lang="de-DE" altLang="ja-JP" sz="2000" b="1" dirty="0" smtClean="0"/>
              <a:t>)</a:t>
            </a:r>
          </a:p>
          <a:p>
            <a:pPr>
              <a:buFont typeface="Arial" charset="0"/>
              <a:buChar char="•"/>
            </a:pPr>
            <a:r>
              <a:rPr kumimoji="1" lang="de-DE" altLang="ja-JP" sz="2000" dirty="0" err="1" smtClean="0"/>
              <a:t>We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found</a:t>
            </a:r>
            <a:r>
              <a:rPr kumimoji="1" lang="de-DE" altLang="ja-JP" sz="2000" dirty="0" smtClean="0"/>
              <a:t> a </a:t>
            </a:r>
            <a:r>
              <a:rPr kumimoji="1" lang="de-DE" altLang="ja-JP" sz="2000" dirty="0" err="1" smtClean="0"/>
              <a:t>significant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difference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between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mismatch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and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without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ellipsis</a:t>
            </a:r>
            <a:r>
              <a:rPr kumimoji="1" lang="de-DE" altLang="ja-JP" sz="2000" dirty="0" smtClean="0"/>
              <a:t> (b) (t=</a:t>
            </a:r>
            <a:r>
              <a:rPr kumimoji="1" lang="nb-NO" altLang="ja-JP" sz="2000" dirty="0" smtClean="0"/>
              <a:t>-4.02, p&lt;.001)</a:t>
            </a:r>
            <a:r>
              <a:rPr kumimoji="1" lang="de-DE" altLang="ja-JP" sz="20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kumimoji="1" lang="de-DE" altLang="ja-JP" sz="2000" dirty="0" err="1" smtClean="0"/>
              <a:t>There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is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no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significant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difference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between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mismatch</a:t>
            </a:r>
            <a:r>
              <a:rPr kumimoji="1" lang="de-DE" altLang="ja-JP" sz="2000" dirty="0" smtClean="0"/>
              <a:t>  </a:t>
            </a:r>
            <a:r>
              <a:rPr kumimoji="1" lang="de-DE" altLang="ja-JP" sz="2000" dirty="0" err="1" smtClean="0"/>
              <a:t>and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match</a:t>
            </a:r>
            <a:r>
              <a:rPr kumimoji="1" lang="de-DE" altLang="ja-JP" sz="2000" dirty="0" smtClean="0"/>
              <a:t>. </a:t>
            </a:r>
          </a:p>
          <a:p>
            <a:pPr>
              <a:buFont typeface="Arial" charset="0"/>
              <a:buChar char="•"/>
            </a:pPr>
            <a:r>
              <a:rPr kumimoji="1" lang="de-DE" altLang="ja-JP" sz="2000" dirty="0" err="1" smtClean="0"/>
              <a:t>We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found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no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interactions</a:t>
            </a:r>
            <a:r>
              <a:rPr kumimoji="1" lang="de-DE" altLang="ja-JP" sz="2000" dirty="0" smtClean="0"/>
              <a:t>. </a:t>
            </a:r>
            <a:endParaRPr kumimoji="1" lang="de-DE" altLang="ja-JP" sz="2000" dirty="0"/>
          </a:p>
          <a:p>
            <a:pPr>
              <a:buFont typeface="Arial" charset="0"/>
              <a:buChar char="•"/>
            </a:pPr>
            <a:endParaRPr kumimoji="1" lang="de-DE" altLang="ja-JP" sz="2000" dirty="0"/>
          </a:p>
          <a:p>
            <a:pPr marL="0" indent="0">
              <a:buNone/>
            </a:pP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38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4178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kumimoji="1" lang="en-US" altLang="ja-JP" sz="2000" dirty="0" smtClean="0"/>
              <a:t>We found systematically higher reading times for </a:t>
            </a:r>
            <a:r>
              <a:rPr kumimoji="1" lang="de-DE" altLang="ja-JP" sz="2000" dirty="0" smtClean="0"/>
              <a:t>mismatch </a:t>
            </a:r>
            <a:r>
              <a:rPr kumimoji="1" lang="de-DE" altLang="ja-JP" sz="2000" dirty="0" err="1" smtClean="0"/>
              <a:t>than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without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ellipsis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 smtClean="0"/>
              <a:t>for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syncretic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verb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and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 smtClean="0"/>
              <a:t>for</a:t>
            </a:r>
            <a:r>
              <a:rPr kumimoji="1" lang="de-DE" altLang="ja-JP" sz="2000" dirty="0" smtClean="0"/>
              <a:t> non </a:t>
            </a:r>
            <a:r>
              <a:rPr kumimoji="1" lang="de-DE" altLang="ja-JP" sz="2000" dirty="0" err="1" smtClean="0"/>
              <a:t>syncretic</a:t>
            </a:r>
            <a:r>
              <a:rPr kumimoji="1" lang="de-DE" altLang="ja-JP" sz="2000" dirty="0" smtClean="0"/>
              <a:t> verb.</a:t>
            </a:r>
          </a:p>
          <a:p>
            <a:pPr>
              <a:buFont typeface="Arial" charset="0"/>
              <a:buChar char="•"/>
            </a:pPr>
            <a:r>
              <a:rPr kumimoji="1" lang="de-DE" altLang="ja-JP" sz="2000" dirty="0" err="1"/>
              <a:t>Although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we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 smtClean="0"/>
              <a:t>found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/>
              <a:t>no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effect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of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 smtClean="0"/>
              <a:t>syncretism</a:t>
            </a:r>
            <a:r>
              <a:rPr kumimoji="1" lang="de-DE" altLang="ja-JP" sz="2000" dirty="0" smtClean="0"/>
              <a:t> in </a:t>
            </a:r>
            <a:r>
              <a:rPr kumimoji="1" lang="de-DE" altLang="ja-JP" sz="2000" dirty="0" err="1" smtClean="0"/>
              <a:t>the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critical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region</a:t>
            </a:r>
            <a:r>
              <a:rPr kumimoji="1" lang="de-DE" altLang="ja-JP" sz="2000" dirty="0" smtClean="0"/>
              <a:t>, </a:t>
            </a:r>
            <a:r>
              <a:rPr kumimoji="1" lang="de-DE" altLang="ja-JP" sz="2000" dirty="0" err="1"/>
              <a:t>the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reading</a:t>
            </a:r>
            <a:r>
              <a:rPr kumimoji="1" lang="de-DE" altLang="ja-JP" sz="2000" dirty="0"/>
              <a:t> time </a:t>
            </a:r>
            <a:r>
              <a:rPr kumimoji="1" lang="de-DE" altLang="ja-JP" sz="2000" dirty="0" err="1" smtClean="0"/>
              <a:t>of</a:t>
            </a:r>
            <a:r>
              <a:rPr kumimoji="1" lang="de-DE" altLang="ja-JP" sz="2000" dirty="0"/>
              <a:t> </a:t>
            </a:r>
            <a:r>
              <a:rPr kumimoji="1" lang="de-DE" altLang="ja-JP" sz="2000" dirty="0" smtClean="0"/>
              <a:t>non </a:t>
            </a:r>
            <a:r>
              <a:rPr kumimoji="1" lang="de-DE" altLang="ja-JP" sz="2000" dirty="0" err="1" smtClean="0"/>
              <a:t>syncretic</a:t>
            </a:r>
            <a:r>
              <a:rPr kumimoji="1" lang="de-DE" altLang="ja-JP" sz="2000" dirty="0" smtClean="0"/>
              <a:t> mismatch </a:t>
            </a:r>
            <a:r>
              <a:rPr kumimoji="1" lang="de-DE" altLang="ja-JP" sz="2000" dirty="0" err="1" smtClean="0"/>
              <a:t>is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longer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/>
              <a:t>than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that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 smtClean="0"/>
              <a:t>of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 smtClean="0"/>
              <a:t>without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ellipsis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/>
              <a:t>in </a:t>
            </a:r>
            <a:r>
              <a:rPr kumimoji="1" lang="de-DE" altLang="ja-JP" sz="2000" dirty="0" err="1"/>
              <a:t>the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area</a:t>
            </a:r>
            <a:r>
              <a:rPr kumimoji="1" lang="de-DE" altLang="ja-JP" sz="2000" dirty="0"/>
              <a:t> after </a:t>
            </a:r>
            <a:r>
              <a:rPr kumimoji="1" lang="de-DE" altLang="ja-JP" sz="2000" dirty="0" err="1"/>
              <a:t>the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critical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 smtClean="0"/>
              <a:t>region</a:t>
            </a:r>
            <a:r>
              <a:rPr kumimoji="1" lang="de-DE" altLang="ja-JP" sz="2000" dirty="0"/>
              <a:t>.</a:t>
            </a:r>
            <a:r>
              <a:rPr kumimoji="1" lang="de-DE" altLang="ja-JP" sz="2000" dirty="0" smtClean="0"/>
              <a:t> This </a:t>
            </a:r>
            <a:r>
              <a:rPr kumimoji="1" lang="de-DE" altLang="ja-JP" sz="2000" dirty="0" err="1"/>
              <a:t>may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/>
              <a:t>indicate</a:t>
            </a:r>
            <a:r>
              <a:rPr kumimoji="1" lang="de-DE" altLang="ja-JP" sz="2000" dirty="0"/>
              <a:t> </a:t>
            </a:r>
            <a:r>
              <a:rPr kumimoji="1" lang="de-DE" altLang="ja-JP" sz="2000" dirty="0" smtClean="0"/>
              <a:t>a </a:t>
            </a:r>
            <a:r>
              <a:rPr kumimoji="1" lang="de-DE" altLang="ja-JP" sz="2000" dirty="0" err="1" smtClean="0"/>
              <a:t>difference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/>
              <a:t>between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 smtClean="0"/>
              <a:t>syncretic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forms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/>
              <a:t>and</a:t>
            </a:r>
            <a:r>
              <a:rPr kumimoji="1" lang="de-DE" altLang="ja-JP" sz="2000" dirty="0"/>
              <a:t> non </a:t>
            </a:r>
            <a:r>
              <a:rPr kumimoji="1" lang="de-DE" altLang="ja-JP" sz="2000" dirty="0" err="1"/>
              <a:t>syncretic</a:t>
            </a:r>
            <a:r>
              <a:rPr kumimoji="1" lang="de-DE" altLang="ja-JP" sz="2000" dirty="0"/>
              <a:t> </a:t>
            </a:r>
            <a:r>
              <a:rPr kumimoji="1" lang="de-DE" altLang="ja-JP" sz="2000" dirty="0" err="1" smtClean="0"/>
              <a:t>forms</a:t>
            </a:r>
            <a:r>
              <a:rPr kumimoji="1" lang="de-DE" altLang="ja-JP" sz="2000" dirty="0" smtClean="0"/>
              <a:t>. </a:t>
            </a:r>
          </a:p>
          <a:p>
            <a:pPr>
              <a:buFont typeface="Arial" charset="0"/>
              <a:buChar char="•"/>
            </a:pPr>
            <a:r>
              <a:rPr kumimoji="1" lang="de-DE" altLang="ja-JP" sz="2000" dirty="0" err="1" smtClean="0"/>
              <a:t>Peripheral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ellipsis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with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mismatch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does</a:t>
            </a:r>
            <a:r>
              <a:rPr kumimoji="1" lang="de-DE" altLang="ja-JP" sz="2000" dirty="0" smtClean="0"/>
              <a:t> not </a:t>
            </a:r>
            <a:r>
              <a:rPr kumimoji="1" lang="de-DE" altLang="ja-JP" sz="2000" dirty="0" err="1" smtClean="0"/>
              <a:t>seem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to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be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systematically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more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difficult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as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could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be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expected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if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it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were</a:t>
            </a:r>
            <a:r>
              <a:rPr kumimoji="1" lang="de-DE" altLang="ja-JP" sz="2000" dirty="0" smtClean="0"/>
              <a:t> </a:t>
            </a:r>
            <a:r>
              <a:rPr kumimoji="1" lang="de-DE" altLang="ja-JP" sz="2000" dirty="0" err="1" smtClean="0"/>
              <a:t>ungrammatical</a:t>
            </a:r>
            <a:r>
              <a:rPr kumimoji="1" lang="de-DE" altLang="ja-JP" sz="2000" dirty="0" smtClean="0"/>
              <a:t>.</a:t>
            </a:r>
          </a:p>
          <a:p>
            <a:pPr>
              <a:buFont typeface="Arial" charset="0"/>
              <a:buChar char="•"/>
            </a:pP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39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4248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dirty="0" err="1">
                <a:latin typeface="Arial" charset="0"/>
                <a:ea typeface="Arial" charset="0"/>
                <a:cs typeface="Arial" charset="0"/>
              </a:rPr>
              <a:t>Syntactic</a:t>
            </a:r>
            <a:r>
              <a:rPr lang="fr-CA" altLang="ja-JP" dirty="0">
                <a:latin typeface="Arial" charset="0"/>
                <a:ea typeface="Arial" charset="0"/>
                <a:cs typeface="Arial" charset="0"/>
              </a:rPr>
              <a:t> mismatch in </a:t>
            </a:r>
            <a:r>
              <a:rPr lang="fr-CA" altLang="ja-JP" dirty="0" err="1">
                <a:latin typeface="Arial" charset="0"/>
                <a:ea typeface="Arial" charset="0"/>
                <a:cs typeface="Arial" charset="0"/>
              </a:rPr>
              <a:t>ellipsis</a:t>
            </a:r>
            <a:endParaRPr lang="fr-FR" altLang="ja-JP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773238"/>
            <a:ext cx="7772400" cy="4114800"/>
          </a:xfrm>
          <a:extLst/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Tense mismatch in VP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ellipsis</a:t>
            </a:r>
          </a:p>
          <a:p>
            <a:pPr marL="457200" lvl="1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(1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) I have looked into this problem and you should (</a:t>
            </a:r>
            <a:r>
              <a:rPr lang="en-US" altLang="ja-JP" sz="2000" strike="sngStrik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look</a:t>
            </a:r>
            <a:r>
              <a:rPr lang="en-US" altLang="ja-JP" sz="2000" strike="sngStrike" dirty="0">
                <a:latin typeface="Arial" charset="0"/>
                <a:ea typeface="Arial" charset="0"/>
                <a:cs typeface="Arial" charset="0"/>
              </a:rPr>
              <a:t> into this problem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Voice mismatch in VP ellipsis </a:t>
            </a:r>
            <a:endParaRPr lang="en-US" altLang="ja-JP" sz="24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2) This problem was to have been looked into, but obviously nobody did (</a:t>
            </a:r>
            <a:r>
              <a:rPr lang="en-US" altLang="ja-JP" sz="2000" strike="sngStrik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look </a:t>
            </a:r>
            <a:r>
              <a:rPr lang="en-US" altLang="ja-JP" sz="2000" strike="sngStrike" dirty="0" smtClean="0">
                <a:latin typeface="Arial" charset="0"/>
                <a:ea typeface="Arial" charset="0"/>
                <a:cs typeface="Arial" charset="0"/>
              </a:rPr>
              <a:t>into this problem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Hardt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1993,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Kehler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2000,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Kertz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2014…)</a:t>
            </a:r>
          </a:p>
          <a:p>
            <a:pPr>
              <a:buFont typeface="Arial" charset="0"/>
              <a:buChar char="•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Verb form mismatch in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Gapping</a:t>
            </a:r>
          </a:p>
          <a:p>
            <a:pPr marL="457200" lvl="1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(3) I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want to try to begin to write a novel and Mary </a:t>
            </a:r>
            <a:r>
              <a:rPr lang="en-US" altLang="ja-JP" sz="2000" strike="sngStrik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wants</a:t>
            </a:r>
            <a:r>
              <a:rPr lang="en-US" altLang="ja-JP" sz="2000" strike="sngStrike" dirty="0">
                <a:latin typeface="Arial" charset="0"/>
                <a:ea typeface="Arial" charset="0"/>
                <a:cs typeface="Arial" charset="0"/>
              </a:rPr>
              <a:t> to try to begin to write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a play. (Ross 1970)</a:t>
            </a:r>
          </a:p>
          <a:p>
            <a:pPr>
              <a:defRPr/>
            </a:pPr>
            <a:endParaRPr lang="fr-FR" sz="2400" dirty="0"/>
          </a:p>
        </p:txBody>
      </p:sp>
      <p:sp>
        <p:nvSpPr>
          <p:cNvPr id="17412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ja-JP">
                <a:latin typeface="Arial" charset="0"/>
                <a:ea typeface="ＭＳ Ｐゴシック" charset="-128"/>
              </a:rPr>
              <a:t>Laboratoire de Linguistique Formelle</a:t>
            </a:r>
            <a:endParaRPr lang="fr-FR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4</a:t>
            </a:fld>
            <a:endParaRPr lang="fr-FR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The </a:t>
            </a:r>
            <a:r>
              <a:rPr kumimoji="1" lang="en-US" altLang="ja-JP" sz="4000" dirty="0" smtClean="0"/>
              <a:t>status </a:t>
            </a:r>
            <a:r>
              <a:rPr kumimoji="1" lang="en-US" altLang="ja-JP" sz="4000" dirty="0" smtClean="0"/>
              <a:t>of peripheral ellipsis with mismatch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kumimoji="1" lang="en-US" altLang="ja-JP" dirty="0" smtClean="0"/>
          </a:p>
          <a:p>
            <a:pPr>
              <a:buFont typeface="Arial" charset="0"/>
              <a:buChar char="•"/>
            </a:pPr>
            <a:r>
              <a:rPr kumimoji="1" lang="en-US" altLang="ja-JP" sz="2800" dirty="0" smtClean="0"/>
              <a:t>Ungrammatical but </a:t>
            </a:r>
            <a:r>
              <a:rPr kumimoji="1" lang="en-US" altLang="ja-JP" sz="2800" dirty="0" smtClean="0"/>
              <a:t>repaired ?</a:t>
            </a:r>
            <a:endParaRPr kumimoji="1" lang="en-US" altLang="ja-JP" sz="2800" dirty="0" smtClean="0"/>
          </a:p>
          <a:p>
            <a:pPr>
              <a:buFont typeface="Arial" charset="0"/>
              <a:buChar char="•"/>
            </a:pPr>
            <a:endParaRPr kumimoji="1" lang="en-US" altLang="ja-JP" sz="2800" dirty="0" smtClean="0"/>
          </a:p>
          <a:p>
            <a:pPr>
              <a:buFont typeface="Arial" charset="0"/>
              <a:buChar char="•"/>
            </a:pPr>
            <a:r>
              <a:rPr kumimoji="1" lang="en-US" altLang="ja-JP" sz="2800" dirty="0" smtClean="0"/>
              <a:t>Grammatical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40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674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Ungrammatical but repaired?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kumimoji="1" lang="en-US" altLang="ja-JP" sz="2000" dirty="0" err="1" smtClean="0"/>
              <a:t>Arregui</a:t>
            </a:r>
            <a:r>
              <a:rPr kumimoji="1" lang="en-US" altLang="ja-JP" sz="2000" dirty="0" smtClean="0"/>
              <a:t> et al. (2006) </a:t>
            </a:r>
            <a:r>
              <a:rPr lang="en-US" altLang="ja-JP" sz="2000" dirty="0" smtClean="0"/>
              <a:t>VP </a:t>
            </a:r>
            <a:r>
              <a:rPr lang="en-US" altLang="ja-JP" sz="2000" dirty="0"/>
              <a:t>recycling </a:t>
            </a:r>
            <a:r>
              <a:rPr lang="en-US" altLang="ja-JP" sz="2000" dirty="0" smtClean="0"/>
              <a:t>hypothesis </a:t>
            </a:r>
            <a:r>
              <a:rPr lang="en-US" altLang="ja-JP" sz="2000" dirty="0"/>
              <a:t>claims that when a syntactically matching antecedent is not available, the listener/reader creates one </a:t>
            </a:r>
            <a:r>
              <a:rPr lang="en-US" altLang="ja-JP" sz="2000" dirty="0" smtClean="0"/>
              <a:t>using the </a:t>
            </a:r>
            <a:r>
              <a:rPr lang="en-US" altLang="ja-JP" sz="2000" dirty="0"/>
              <a:t>materials at </a:t>
            </a:r>
            <a:r>
              <a:rPr lang="en-US" altLang="ja-JP" sz="2000" dirty="0" smtClean="0"/>
              <a:t>hand.</a:t>
            </a:r>
            <a:endParaRPr lang="ja-JP" altLang="en-US" sz="2000" dirty="0" smtClean="0"/>
          </a:p>
          <a:p>
            <a:pPr>
              <a:buFont typeface="Arial" charset="0"/>
              <a:buChar char="•"/>
            </a:pPr>
            <a:r>
              <a:rPr kumimoji="1" lang="en-US" altLang="ja-JP" sz="2000" dirty="0" smtClean="0"/>
              <a:t>we </a:t>
            </a:r>
            <a:r>
              <a:rPr kumimoji="1" lang="en-US" altLang="ja-JP" sz="2000" dirty="0"/>
              <a:t>found no evidence of </a:t>
            </a:r>
            <a:r>
              <a:rPr kumimoji="1" lang="en-US" altLang="ja-JP" sz="2000" dirty="0" smtClean="0"/>
              <a:t>systematic processing </a:t>
            </a:r>
            <a:r>
              <a:rPr kumimoji="1" lang="en-US" altLang="ja-JP" sz="2000" dirty="0"/>
              <a:t>load increase in the mismatch cases. </a:t>
            </a:r>
            <a:endParaRPr kumimoji="1" lang="en-US" altLang="ja-JP" sz="2000" dirty="0" smtClean="0"/>
          </a:p>
          <a:p>
            <a:pPr>
              <a:buFont typeface="Arial" charset="0"/>
              <a:buChar char="•"/>
            </a:pPr>
            <a:r>
              <a:rPr kumimoji="1" lang="en-US" altLang="ja-JP" sz="2000" dirty="0" smtClean="0"/>
              <a:t>Repair either does not work in the processing of non-syncretic as well as the syncretic forms or it is so fast and efficient that it does not lead to systematic processing difficulty. </a:t>
            </a:r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41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6578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Grammatical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kumimoji="1" lang="en-US" altLang="ja-JP" sz="2000" dirty="0" err="1" smtClean="0"/>
              <a:t>Pullum</a:t>
            </a:r>
            <a:r>
              <a:rPr kumimoji="1" lang="en-US" altLang="ja-JP" sz="2000" dirty="0" smtClean="0"/>
              <a:t> &amp; </a:t>
            </a:r>
            <a:r>
              <a:rPr kumimoji="1" lang="en-US" altLang="ja-JP" sz="2000" dirty="0" err="1" smtClean="0"/>
              <a:t>Zwicky</a:t>
            </a:r>
            <a:r>
              <a:rPr kumimoji="1" lang="en-US" altLang="ja-JP" sz="2000" dirty="0" smtClean="0"/>
              <a:t> (1986): only syncretic forms are </a:t>
            </a:r>
            <a:r>
              <a:rPr kumimoji="1" lang="en-US" altLang="ja-JP" sz="2000" dirty="0" smtClean="0"/>
              <a:t>grammatical (“phonological resolution of syntactic feature conflict”). </a:t>
            </a:r>
            <a:endParaRPr kumimoji="1" lang="en-US" altLang="ja-JP" sz="2000" dirty="0"/>
          </a:p>
          <a:p>
            <a:pPr>
              <a:buFont typeface="Arial" charset="0"/>
              <a:buChar char="•"/>
            </a:pPr>
            <a:r>
              <a:rPr kumimoji="1" lang="en-US" altLang="ja-JP" sz="2000" dirty="0" smtClean="0"/>
              <a:t>The </a:t>
            </a:r>
            <a:r>
              <a:rPr kumimoji="1" lang="en-US" altLang="ja-JP" sz="2000" dirty="0"/>
              <a:t>a</a:t>
            </a:r>
            <a:r>
              <a:rPr kumimoji="1" lang="en-US" altLang="ja-JP" sz="2000" dirty="0" smtClean="0"/>
              <a:t>cceptability </a:t>
            </a:r>
            <a:r>
              <a:rPr kumimoji="1" lang="en-US" altLang="ja-JP" sz="2000" dirty="0"/>
              <a:t>judgment </a:t>
            </a:r>
            <a:r>
              <a:rPr kumimoji="1" lang="en-US" altLang="ja-JP" sz="2000" dirty="0" smtClean="0"/>
              <a:t>test shows no difference between mismatch and match and between syncretic and non syncretic verbs. </a:t>
            </a:r>
            <a:endParaRPr kumimoji="1" lang="en-US" altLang="ja-JP" sz="2000" dirty="0"/>
          </a:p>
          <a:p>
            <a:pPr>
              <a:buFont typeface="Arial" charset="0"/>
              <a:buChar char="•"/>
            </a:pPr>
            <a:r>
              <a:rPr kumimoji="1" lang="en-US" altLang="ja-JP" sz="2000" dirty="0" smtClean="0"/>
              <a:t>The eye </a:t>
            </a:r>
            <a:r>
              <a:rPr kumimoji="1" lang="en-US" altLang="ja-JP" sz="2000" dirty="0"/>
              <a:t>tracking experiment </a:t>
            </a:r>
            <a:r>
              <a:rPr kumimoji="1" lang="en-US" altLang="ja-JP" sz="2000" dirty="0" smtClean="0"/>
              <a:t>do not show systematic difficulty for mismatches for non-syncretic or for syncretic verbs.</a:t>
            </a:r>
            <a:endParaRPr kumimoji="1" lang="en-US" altLang="ja-JP" sz="2000" dirty="0"/>
          </a:p>
          <a:p>
            <a:pPr>
              <a:buFont typeface="Arial" charset="0"/>
              <a:buChar char="•"/>
            </a:pPr>
            <a:r>
              <a:rPr kumimoji="1" lang="en-US" altLang="ja-JP" sz="2000" dirty="0"/>
              <a:t>We </a:t>
            </a:r>
            <a:r>
              <a:rPr kumimoji="1" lang="en-US" altLang="ja-JP" sz="2000" dirty="0" smtClean="0"/>
              <a:t>conclude that the most economic hypothesis is that peripheral ellipsis with </a:t>
            </a:r>
            <a:r>
              <a:rPr kumimoji="1" lang="en-US" altLang="ja-JP" sz="2000" dirty="0"/>
              <a:t>mismatch with or without </a:t>
            </a:r>
            <a:r>
              <a:rPr kumimoji="1" lang="en-US" altLang="ja-JP" sz="2000" dirty="0" smtClean="0"/>
              <a:t>syncretism is part of </a:t>
            </a:r>
            <a:r>
              <a:rPr kumimoji="1" lang="en-US" altLang="ja-JP" sz="2000" dirty="0"/>
              <a:t>the grammar</a:t>
            </a:r>
            <a:r>
              <a:rPr kumimoji="1" lang="en-US" altLang="ja-JP" sz="2400" dirty="0"/>
              <a:t>. </a:t>
            </a:r>
          </a:p>
          <a:p>
            <a:pPr>
              <a:buFont typeface="Arial" charset="0"/>
              <a:buChar char="•"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   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42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20580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CA" altLang="ja-JP" dirty="0" err="1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600200"/>
            <a:ext cx="8350696" cy="4343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Corpus studies have found numerous examples of peripheral ellipsis with verb mismatch in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English and French.</a:t>
            </a:r>
            <a:endParaRPr lang="en-US" altLang="ja-JP" sz="20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Acceptability judgment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test and eye tracking experiment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show that :</a:t>
            </a:r>
          </a:p>
          <a:p>
            <a:pPr>
              <a:buFont typeface="Wingdings" charset="2"/>
              <a:buChar char="Ø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peripheral ellipsis with verbal mismatch is as acceptable as without mismatch. </a:t>
            </a:r>
          </a:p>
          <a:p>
            <a:pPr>
              <a:buFont typeface="Wingdings" charset="2"/>
              <a:buChar char="Ø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syncretic forms do not have a special status in peripheral ellipsis. 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Peripheral ellipsis with verbal mismatch with or without syncretism should be integrated in the grammar</a:t>
            </a:r>
            <a:endParaRPr lang="fr-FR" altLang="ja-JP" sz="2000" dirty="0"/>
          </a:p>
          <a:p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43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8777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altLang="ja-JP" sz="4000" dirty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altLang="ja-JP" sz="4000" dirty="0" smtClean="0">
                <a:latin typeface="Arial" charset="0"/>
                <a:ea typeface="Arial" charset="0"/>
                <a:cs typeface="Arial" charset="0"/>
              </a:rPr>
              <a:t> Analysis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>
                <a:solidFill>
                  <a:srgbClr val="0016AA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altLang="ja-JP" sz="2400" dirty="0" smtClean="0">
                <a:solidFill>
                  <a:srgbClr val="0016AA"/>
                </a:solidFill>
                <a:latin typeface="Arial" charset="0"/>
                <a:ea typeface="Arial" charset="0"/>
                <a:cs typeface="Arial" charset="0"/>
              </a:rPr>
              <a:t>.1 </a:t>
            </a:r>
            <a:r>
              <a:rPr lang="en-US" altLang="ja-JP" sz="2400" dirty="0">
                <a:solidFill>
                  <a:srgbClr val="0016AA"/>
                </a:solidFill>
                <a:latin typeface="Arial" charset="0"/>
                <a:ea typeface="Arial" charset="0"/>
                <a:cs typeface="Arial" charset="0"/>
              </a:rPr>
              <a:t>Previous approaches </a:t>
            </a:r>
          </a:p>
          <a:p>
            <a:pPr>
              <a:buFont typeface="Arial" charset="0"/>
              <a:buChar char="•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Raising: across-the-board rightward movement</a:t>
            </a:r>
          </a:p>
          <a:p>
            <a:pPr marL="0" indent="0"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 (Ross 1967, 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Steedman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1996,</a:t>
            </a:r>
            <a:r>
              <a:rPr lang="is-IS" altLang="ja-JP" sz="2400" dirty="0">
                <a:latin typeface="Arial" charset="0"/>
                <a:ea typeface="Arial" charset="0"/>
                <a:cs typeface="Arial" charset="0"/>
              </a:rPr>
              <a:t> Sabbagh 2007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r>
              <a:rPr lang="en-US" altLang="ja-JP" sz="2400" i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[John likes _ but Mary dislikes _] bananas.</a:t>
            </a:r>
          </a:p>
          <a:p>
            <a:pPr>
              <a:buFont typeface="Arial" charset="0"/>
              <a:buChar char="•"/>
            </a:pP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Multidominance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McCawley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1982, 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Moltmann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1992, 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Bachrach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Katzir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2008)</a:t>
            </a:r>
          </a:p>
          <a:p>
            <a:pPr marL="0" indent="0"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ja-JP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[John likes but Mary dislikes] bananas.</a:t>
            </a:r>
          </a:p>
          <a:p>
            <a:pPr>
              <a:buFont typeface="Arial" charset="0"/>
              <a:buChar char="•"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Phonological deletion (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Kayne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1994, Hartmann 2000, Chaves 2014)</a:t>
            </a:r>
          </a:p>
          <a:p>
            <a:pPr marL="0" indent="0"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ja-JP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[John likes </a:t>
            </a:r>
            <a:r>
              <a:rPr lang="en-US" altLang="ja-JP" sz="2400" strike="sngStrike" dirty="0">
                <a:latin typeface="Arial" charset="0"/>
                <a:ea typeface="Arial" charset="0"/>
                <a:cs typeface="Arial" charset="0"/>
              </a:rPr>
              <a:t>bananas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] [but Mary dislikes bananas].</a:t>
            </a:r>
          </a:p>
          <a:p>
            <a:pPr>
              <a:buFont typeface="Arial" charset="0"/>
              <a:buChar char="•"/>
            </a:pPr>
            <a:endParaRPr lang="en-US" altLang="ja-JP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44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4149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>
                <a:latin typeface="Arial" charset="0"/>
                <a:ea typeface="Arial" charset="0"/>
                <a:cs typeface="Arial" charset="0"/>
              </a:rPr>
              <a:t>Previous analyses of peripheral ellipsis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242792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n-US" altLang="ja-JP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Syntactic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mismatch casts doubt on:</a:t>
            </a:r>
          </a:p>
          <a:p>
            <a:pPr marL="0" indent="0"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 -Raising analysis</a:t>
            </a:r>
          </a:p>
          <a:p>
            <a:pPr marL="0" indent="0"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 -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Multidominance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analysis</a:t>
            </a:r>
          </a:p>
          <a:p>
            <a:pPr marL="0" indent="0"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 -Deletion under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syntactic identity </a:t>
            </a:r>
            <a:endParaRPr lang="en-US" altLang="ja-JP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calls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for a revised deletion analysis</a:t>
            </a:r>
          </a:p>
          <a:p>
            <a:pPr marL="0" indent="0"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Abeillé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Crysmann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Shiraïshi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CSSP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2015</a:t>
            </a:r>
          </a:p>
          <a:p>
            <a:pPr marL="0" indent="0"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ja-JP" sz="2400" dirty="0" err="1" smtClean="0">
                <a:latin typeface="Arial" charset="0"/>
                <a:ea typeface="Arial" charset="0"/>
                <a:cs typeface="Arial" charset="0"/>
              </a:rPr>
              <a:t>Shira</a:t>
            </a:r>
            <a:r>
              <a:rPr lang="en-US" altLang="ja-JP" sz="2400" dirty="0" err="1">
                <a:latin typeface="Arial" charset="0"/>
                <a:ea typeface="Arial" charset="0"/>
                <a:cs typeface="Arial" charset="0"/>
              </a:rPr>
              <a:t>ï</a:t>
            </a:r>
            <a:r>
              <a:rPr lang="en-US" altLang="ja-JP" sz="2400" dirty="0" err="1" smtClean="0">
                <a:latin typeface="Arial" charset="0"/>
                <a:ea typeface="Arial" charset="0"/>
                <a:cs typeface="Arial" charset="0"/>
              </a:rPr>
              <a:t>shi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&amp; </a:t>
            </a:r>
            <a:r>
              <a:rPr lang="en-US" altLang="ja-JP" sz="2400" dirty="0" err="1" smtClean="0">
                <a:latin typeface="Arial" charset="0"/>
                <a:ea typeface="Arial" charset="0"/>
                <a:cs typeface="Arial" charset="0"/>
              </a:rPr>
              <a:t>Abeillé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  <a:ea typeface="Arial" charset="0"/>
                <a:cs typeface="Arial" charset="0"/>
              </a:rPr>
              <a:t>Headlex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 2016</a:t>
            </a:r>
            <a:endParaRPr lang="en-US" altLang="ja-JP" sz="2400" dirty="0">
              <a:latin typeface="Arial" charset="0"/>
              <a:ea typeface="Arial" charset="0"/>
              <a:cs typeface="Arial" charset="0"/>
            </a:endParaRPr>
          </a:p>
          <a:p>
            <a:endParaRPr kumimoji="1" lang="ja-JP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45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8467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Lexemic Identity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kumimoji="1" lang="en-US" altLang="ja-JP" sz="2400" dirty="0"/>
              <a:t>Verbal mismatch shows that lexeme identity plays an important role. The past participle and the infinitive share the same lexeme.</a:t>
            </a:r>
          </a:p>
          <a:p>
            <a:pPr>
              <a:buFont typeface="Arial" charset="0"/>
              <a:buChar char="•"/>
            </a:pPr>
            <a:r>
              <a:rPr kumimoji="1" lang="en-US" altLang="ja-JP" sz="2400" dirty="0"/>
              <a:t>Homonyms cannot be shared</a:t>
            </a:r>
          </a:p>
          <a:p>
            <a:pPr marL="0" indent="0">
              <a:buNone/>
            </a:pPr>
            <a:r>
              <a:rPr kumimoji="1" lang="en-US" altLang="ja-JP" sz="2000" dirty="0"/>
              <a:t>(</a:t>
            </a:r>
            <a:r>
              <a:rPr kumimoji="1" lang="en-US" altLang="ja-JP" sz="2000" dirty="0" smtClean="0"/>
              <a:t>20) </a:t>
            </a:r>
            <a:r>
              <a:rPr kumimoji="1" lang="en-US" altLang="ja-JP" sz="2000" dirty="0"/>
              <a:t># </a:t>
            </a:r>
            <a:r>
              <a:rPr kumimoji="1" lang="en-US" altLang="ja-JP" sz="2000" i="1" dirty="0"/>
              <a:t>Robin swung and Leslie tamed </a:t>
            </a:r>
            <a:r>
              <a:rPr kumimoji="1" lang="en-US" altLang="ja-JP" sz="2000" i="1" dirty="0">
                <a:solidFill>
                  <a:srgbClr val="FF0000"/>
                </a:solidFill>
              </a:rPr>
              <a:t>an unusual bat</a:t>
            </a:r>
            <a:r>
              <a:rPr kumimoji="1" lang="en-US" altLang="ja-JP" sz="2000" i="1" dirty="0"/>
              <a:t>. </a:t>
            </a:r>
          </a:p>
          <a:p>
            <a:pPr marL="0" indent="0">
              <a:buNone/>
            </a:pPr>
            <a:r>
              <a:rPr kumimoji="1" lang="en-US" altLang="ja-JP" sz="2000" dirty="0"/>
              <a:t>(Levine &amp; </a:t>
            </a:r>
            <a:r>
              <a:rPr kumimoji="1" lang="en-US" altLang="ja-JP" sz="2000" dirty="0" err="1"/>
              <a:t>Hukari</a:t>
            </a:r>
            <a:r>
              <a:rPr kumimoji="1" lang="en-US" altLang="ja-JP" sz="2000" dirty="0"/>
              <a:t> 2006)</a:t>
            </a:r>
          </a:p>
          <a:p>
            <a:pPr marL="0" indent="0">
              <a:buNone/>
            </a:pPr>
            <a:r>
              <a:rPr kumimoji="1" lang="en-US" altLang="ja-JP" sz="2000" dirty="0" smtClean="0"/>
              <a:t>(21) </a:t>
            </a:r>
            <a:r>
              <a:rPr kumimoji="1" lang="en-US" altLang="ja-JP" sz="2000" dirty="0"/>
              <a:t># </a:t>
            </a:r>
            <a:r>
              <a:rPr kumimoji="1" lang="en-US" altLang="ja-JP" sz="2000" i="1" dirty="0"/>
              <a:t>On a des </a:t>
            </a:r>
            <a:r>
              <a:rPr kumimoji="1" lang="en-US" altLang="ja-JP" sz="2000" i="1" dirty="0" err="1"/>
              <a:t>avions</a:t>
            </a:r>
            <a:r>
              <a:rPr kumimoji="1" lang="en-US" altLang="ja-JP" sz="2000" i="1" dirty="0"/>
              <a:t> qui </a:t>
            </a:r>
            <a:r>
              <a:rPr kumimoji="1" lang="en-US" altLang="ja-JP" sz="2000" i="1" dirty="0" err="1"/>
              <a:t>ont</a:t>
            </a:r>
            <a:r>
              <a:rPr kumimoji="1" lang="en-US" altLang="ja-JP" sz="2000" i="1" dirty="0"/>
              <a:t> et des </a:t>
            </a:r>
            <a:r>
              <a:rPr kumimoji="1" lang="en-US" altLang="ja-JP" sz="2000" i="1" dirty="0" err="1"/>
              <a:t>accusés</a:t>
            </a:r>
            <a:r>
              <a:rPr kumimoji="1" lang="en-US" altLang="ja-JP" sz="2000" i="1" dirty="0"/>
              <a:t> qui </a:t>
            </a:r>
            <a:r>
              <a:rPr kumimoji="1" lang="en-US" altLang="ja-JP" sz="2000" i="1" dirty="0" err="1"/>
              <a:t>n’ont</a:t>
            </a:r>
            <a:r>
              <a:rPr kumimoji="1" lang="en-US" altLang="ja-JP" sz="2000" i="1" dirty="0"/>
              <a:t> pas </a:t>
            </a:r>
            <a:r>
              <a:rPr kumimoji="1" lang="en-US" altLang="ja-JP" sz="2000" i="1" dirty="0" err="1">
                <a:solidFill>
                  <a:srgbClr val="FF0000"/>
                </a:solidFill>
              </a:rPr>
              <a:t>volé</a:t>
            </a:r>
            <a:r>
              <a:rPr kumimoji="1" lang="en-US" altLang="ja-JP" sz="2000" i="1" dirty="0"/>
              <a:t>.</a:t>
            </a:r>
          </a:p>
          <a:p>
            <a:pPr marL="0" indent="0">
              <a:buNone/>
            </a:pPr>
            <a:r>
              <a:rPr kumimoji="1" lang="en-US" altLang="ja-JP" sz="2000" dirty="0"/>
              <a:t>‘We have planes that have and defendants that have not flown/stolen.’</a:t>
            </a:r>
          </a:p>
          <a:p>
            <a:pPr>
              <a:buFont typeface="Arial" charset="0"/>
              <a:buChar char="•"/>
            </a:pPr>
            <a:endParaRPr kumimoji="1"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46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3186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CA" altLang="ja-JP" sz="3600" dirty="0" err="1" smtClean="0"/>
              <a:t>Tense</a:t>
            </a:r>
            <a:r>
              <a:rPr kumimoji="1" lang="fr-CA" altLang="ja-JP" sz="3600" dirty="0" smtClean="0"/>
              <a:t> </a:t>
            </a:r>
            <a:r>
              <a:rPr kumimoji="1" lang="fr-CA" altLang="ja-JP" sz="3600" dirty="0" err="1" smtClean="0"/>
              <a:t>feature</a:t>
            </a:r>
            <a:r>
              <a:rPr kumimoji="1" lang="fr-CA" altLang="ja-JP" sz="3600" dirty="0" smtClean="0"/>
              <a:t> must </a:t>
            </a:r>
            <a:r>
              <a:rPr kumimoji="1" lang="fr-CA" altLang="ja-JP" sz="3600" dirty="0" err="1" smtClean="0"/>
              <a:t>be</a:t>
            </a:r>
            <a:r>
              <a:rPr kumimoji="1" lang="fr-CA" altLang="ja-JP" sz="3600" dirty="0" smtClean="0"/>
              <a:t> the </a:t>
            </a:r>
            <a:r>
              <a:rPr kumimoji="1" lang="fr-CA" altLang="ja-JP" sz="3600" dirty="0" err="1" smtClean="0"/>
              <a:t>same</a:t>
            </a:r>
            <a:r>
              <a:rPr kumimoji="1" lang="fr-CA" altLang="ja-JP" sz="3600" dirty="0" smtClean="0"/>
              <a:t>?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600200"/>
            <a:ext cx="7772400" cy="445881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kumimoji="1" lang="en-US" altLang="ja-JP" sz="2000" dirty="0" smtClean="0"/>
              <a:t>The </a:t>
            </a:r>
            <a:r>
              <a:rPr kumimoji="1" lang="en-US" altLang="ja-JP" sz="2000" dirty="0"/>
              <a:t>tense </a:t>
            </a:r>
            <a:r>
              <a:rPr kumimoji="1" lang="en-US" altLang="ja-JP" sz="2000" dirty="0" smtClean="0"/>
              <a:t>feature is </a:t>
            </a:r>
            <a:r>
              <a:rPr kumimoji="1" lang="en-US" altLang="ja-JP" sz="2000" dirty="0"/>
              <a:t>meaningful </a:t>
            </a:r>
            <a:r>
              <a:rPr kumimoji="1" lang="en-US" altLang="ja-JP" sz="2000" dirty="0" smtClean="0"/>
              <a:t>and not </a:t>
            </a:r>
            <a:r>
              <a:rPr kumimoji="1" lang="en-US" altLang="ja-JP" sz="2000" dirty="0"/>
              <a:t>syntactically imposed; </a:t>
            </a:r>
            <a:endParaRPr kumimoji="1" lang="en-US" altLang="ja-JP" sz="2000" dirty="0" smtClean="0"/>
          </a:p>
          <a:p>
            <a:pPr>
              <a:buFont typeface="Arial" charset="0"/>
              <a:buChar char="•"/>
            </a:pPr>
            <a:r>
              <a:rPr kumimoji="1" lang="en-US" altLang="ja-JP" sz="2000" dirty="0"/>
              <a:t>Phonological identity is not sufficient </a:t>
            </a:r>
            <a:r>
              <a:rPr kumimoji="1" lang="en-US" altLang="ja-JP" sz="2000" dirty="0" smtClean="0"/>
              <a:t>: no sharing between simple present and past and between past participle and simple future</a:t>
            </a:r>
          </a:p>
          <a:p>
            <a:pPr marL="0" indent="0">
              <a:buNone/>
            </a:pPr>
            <a:r>
              <a:rPr kumimoji="1" lang="en-US" altLang="ja-JP" sz="2000" dirty="0" smtClean="0"/>
              <a:t>(</a:t>
            </a:r>
            <a:r>
              <a:rPr kumimoji="1" lang="en-US" altLang="ja-JP" sz="2000" dirty="0"/>
              <a:t>22) *At present the project managers, but in the past the executive directors, </a:t>
            </a:r>
            <a:r>
              <a:rPr kumimoji="1" lang="en-US" altLang="ja-JP" sz="2000" dirty="0">
                <a:solidFill>
                  <a:srgbClr val="FF0000"/>
                </a:solidFill>
              </a:rPr>
              <a:t>set</a:t>
            </a:r>
            <a:r>
              <a:rPr kumimoji="1" lang="en-US" altLang="ja-JP" sz="2000" dirty="0"/>
              <a:t> the research </a:t>
            </a:r>
            <a:r>
              <a:rPr kumimoji="1" lang="en-US" altLang="ja-JP" sz="2000" dirty="0" smtClean="0"/>
              <a:t>priorities </a:t>
            </a:r>
            <a:r>
              <a:rPr kumimoji="1" lang="en-US" altLang="ja-JP" sz="2000" dirty="0"/>
              <a:t>(</a:t>
            </a:r>
            <a:r>
              <a:rPr kumimoji="1" lang="en-US" altLang="ja-JP" sz="2000" dirty="0" err="1"/>
              <a:t>Pullum</a:t>
            </a:r>
            <a:r>
              <a:rPr kumimoji="1" lang="en-US" altLang="ja-JP" sz="2000" dirty="0"/>
              <a:t> &amp; Zwicky1986)</a:t>
            </a:r>
            <a:r>
              <a:rPr kumimoji="1" lang="en-US" altLang="ja-JP" sz="20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kumimoji="1" lang="en-US" altLang="ja-JP" sz="2000" dirty="0" smtClean="0"/>
              <a:t>French: </a:t>
            </a:r>
            <a:r>
              <a:rPr kumimoji="1" lang="en-US" altLang="ja-JP" sz="2000" dirty="0" err="1" smtClean="0"/>
              <a:t>Aller</a:t>
            </a:r>
            <a:r>
              <a:rPr kumimoji="1" lang="en-US" altLang="ja-JP" sz="2000" dirty="0" err="1"/>
              <a:t>+Vinf</a:t>
            </a:r>
            <a:r>
              <a:rPr kumimoji="1" lang="en-US" altLang="ja-JP" sz="2000" dirty="0"/>
              <a:t> ≠ simple future </a:t>
            </a:r>
            <a:endParaRPr kumimoji="1" lang="en-US" altLang="ja-JP" sz="2000" dirty="0" smtClean="0"/>
          </a:p>
          <a:p>
            <a:pPr marL="0" lvl="0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(23) a. *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certaines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agences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ont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déjà </a:t>
            </a:r>
            <a:r>
              <a:rPr lang="en-US" altLang="ja-JP" sz="2000" strike="sngStrike" dirty="0" err="1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fermé</a:t>
            </a:r>
            <a:r>
              <a:rPr lang="en-US" altLang="ja-JP" sz="2000" strike="sngStrik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strike="sngStrike" dirty="0" err="1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leurs</a:t>
            </a:r>
            <a:r>
              <a:rPr lang="en-US" altLang="ja-JP" sz="2000" strike="sngStrik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strike="sngStrike" dirty="0" err="1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portes</a:t>
            </a:r>
            <a:r>
              <a:rPr lang="en-US" altLang="ja-JP" sz="2000" strike="sngStrik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       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fermeront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leurs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portes</a:t>
            </a:r>
            <a:endParaRPr lang="en-US" altLang="ja-JP" sz="2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    b. * les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artistes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qui 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ont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altLang="ja-JP" sz="2000" strike="sngStrike" dirty="0" err="1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investi</a:t>
            </a:r>
            <a:r>
              <a:rPr lang="en-US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strike="sngStrik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en-US" altLang="ja-JP" sz="2000" strike="sngStrike" dirty="0" err="1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scènes</a:t>
            </a:r>
            <a:r>
              <a:rPr lang="en-US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de France </a:t>
            </a:r>
          </a:p>
          <a:p>
            <a:pPr marL="0" lvl="0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        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qui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investiront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en-US" altLang="ja-JP" sz="2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scènes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de France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0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    c. *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 les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électeurs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ont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strike="sngStrike" dirty="0" err="1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rejoint</a:t>
            </a:r>
            <a:r>
              <a:rPr lang="en-US" altLang="ja-JP" sz="2000" strike="sngStrik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le </a:t>
            </a:r>
            <a:r>
              <a:rPr lang="en-US" altLang="ja-JP" sz="2000" strike="sngStrike" dirty="0" err="1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centre</a:t>
            </a:r>
            <a:r>
              <a:rPr lang="en-US" altLang="ja-JP" sz="2000" strike="sngStrik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en-US" altLang="ja-JP" sz="20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           </a:t>
            </a:r>
            <a:r>
              <a:rPr lang="en-US" altLang="ja-JP" sz="2000" dirty="0" err="1" smtClean="0"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rejoindront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le </a:t>
            </a:r>
            <a:r>
              <a:rPr lang="en-US" altLang="ja-JP" sz="2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centre</a:t>
            </a:r>
            <a:endParaRPr lang="ja-JP" altLang="ja-JP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kumimoji="1" lang="en-US" altLang="ja-JP" sz="2000" dirty="0" smtClean="0"/>
              <a:t>. 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47</a:t>
            </a:fld>
            <a:endParaRPr lang="fr-FR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0652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CA" altLang="ja-JP" sz="3600" dirty="0" err="1">
                <a:latin typeface="Arial" charset="0"/>
                <a:ea typeface="Arial" charset="0"/>
                <a:cs typeface="Arial" charset="0"/>
              </a:rPr>
              <a:t>Closest</a:t>
            </a:r>
            <a:r>
              <a:rPr kumimoji="1" lang="fr-CA" altLang="ja-JP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fr-CA" altLang="ja-JP" sz="3600" dirty="0" err="1">
                <a:latin typeface="Arial" charset="0"/>
                <a:ea typeface="Arial" charset="0"/>
                <a:cs typeface="Arial" charset="0"/>
              </a:rPr>
              <a:t>Conjunct</a:t>
            </a:r>
            <a:r>
              <a:rPr kumimoji="1" lang="fr-CA" altLang="ja-JP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fr-CA" altLang="ja-JP" sz="3600" dirty="0" smtClean="0">
                <a:latin typeface="Arial" charset="0"/>
                <a:ea typeface="Arial" charset="0"/>
                <a:cs typeface="Arial" charset="0"/>
              </a:rPr>
              <a:t>Agreement and </a:t>
            </a:r>
            <a:r>
              <a:rPr kumimoji="1" lang="fr-CA" altLang="ja-JP" sz="3600" dirty="0" err="1" smtClean="0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kumimoji="1" lang="fr-CA" altLang="ja-JP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fr-CA" altLang="ja-JP" sz="3600" dirty="0" err="1" smtClean="0">
                <a:latin typeface="Arial" charset="0"/>
                <a:ea typeface="Arial" charset="0"/>
                <a:cs typeface="Arial" charset="0"/>
              </a:rPr>
              <a:t>ellipsis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61539"/>
            <a:ext cx="7918648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In case of conflict, the requirement of the second conjunct wins. </a:t>
            </a:r>
            <a:endParaRPr lang="en-US" altLang="ja-JP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/>
              <a:t>C</a:t>
            </a:r>
            <a:r>
              <a:rPr lang="en-US" altLang="ja-JP" sz="2000" dirty="0" smtClean="0"/>
              <a:t>losest </a:t>
            </a:r>
            <a:r>
              <a:rPr lang="en-US" altLang="ja-JP" sz="2000" dirty="0"/>
              <a:t>conjunct agreement may interfere with peripheral ellipsis. </a:t>
            </a:r>
            <a:endParaRPr lang="en-US" altLang="ja-JP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ja-JP" sz="2000" u="sng" dirty="0" smtClean="0">
                <a:latin typeface="Arial" charset="0"/>
                <a:ea typeface="Arial" charset="0"/>
                <a:cs typeface="Arial" charset="0"/>
              </a:rPr>
              <a:t>Lexical coordination of verbs</a:t>
            </a:r>
            <a:r>
              <a:rPr lang="en-US" altLang="ja-JP" sz="2000" u="sng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0" indent="0">
              <a:buNone/>
            </a:pPr>
            <a:r>
              <a:rPr lang="is-IS" altLang="ja-JP" sz="2000" dirty="0" smtClean="0">
                <a:latin typeface="Arial" charset="0"/>
                <a:ea typeface="Arial" charset="0"/>
                <a:cs typeface="Arial" charset="0"/>
              </a:rPr>
              <a:t>(24) …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strength of the city’s tourism industry and the recent rise in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visitors </a:t>
            </a:r>
            <a:r>
              <a:rPr lang="en-US" altLang="ja-JP" sz="2000" b="1" dirty="0" smtClean="0">
                <a:latin typeface="Arial" charset="0"/>
                <a:ea typeface="Arial" charset="0"/>
                <a:cs typeface="Arial" charset="0"/>
              </a:rPr>
              <a:t>has </a:t>
            </a:r>
            <a:r>
              <a:rPr lang="en-US" altLang="ja-JP" sz="2000" b="1" dirty="0">
                <a:latin typeface="Arial" charset="0"/>
                <a:ea typeface="Arial" charset="0"/>
                <a:cs typeface="Arial" charset="0"/>
              </a:rPr>
              <a:t>and will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continue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to play a major role. </a:t>
            </a:r>
            <a:endParaRPr lang="en-US" altLang="ja-JP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USA Today, 2010/04/27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r>
              <a:rPr lang="en-US" altLang="ja-JP" sz="2000" u="sng" dirty="0" smtClean="0">
                <a:latin typeface="Arial" charset="0"/>
                <a:ea typeface="Arial" charset="0"/>
                <a:cs typeface="Arial" charset="0"/>
              </a:rPr>
              <a:t>Lexical coordination of nouns</a:t>
            </a:r>
            <a:r>
              <a:rPr lang="en-US" altLang="ja-JP" sz="2000" u="sng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0" indent="0">
              <a:buNone/>
            </a:pPr>
            <a:r>
              <a:rPr lang="is-IS" altLang="ja-JP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is-IS" altLang="ja-JP" sz="2000" dirty="0" smtClean="0">
                <a:latin typeface="Arial" charset="0"/>
                <a:ea typeface="Arial" charset="0"/>
                <a:cs typeface="Arial" charset="0"/>
              </a:rPr>
              <a:t>25) </a:t>
            </a:r>
            <a:r>
              <a:rPr lang="is-IS" altLang="ja-JP" sz="2000" i="1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altLang="ja-JP" sz="2000" i="1" dirty="0">
                <a:latin typeface="Arial" charset="0"/>
                <a:ea typeface="Arial" charset="0"/>
                <a:cs typeface="Arial" charset="0"/>
              </a:rPr>
              <a:t>pour </a:t>
            </a:r>
            <a:r>
              <a:rPr lang="en-US" altLang="ja-JP" sz="2000" i="1" dirty="0" err="1">
                <a:latin typeface="Arial" charset="0"/>
                <a:ea typeface="Arial" charset="0"/>
                <a:cs typeface="Arial" charset="0"/>
              </a:rPr>
              <a:t>rediriger</a:t>
            </a:r>
            <a:r>
              <a:rPr lang="en-US" altLang="ja-JP" sz="20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b="1" i="1" dirty="0">
                <a:latin typeface="Arial" charset="0"/>
                <a:ea typeface="Arial" charset="0"/>
                <a:cs typeface="Arial" charset="0"/>
              </a:rPr>
              <a:t>le </a:t>
            </a:r>
            <a:r>
              <a:rPr lang="en-US" altLang="ja-JP" sz="2000" b="1" i="1" dirty="0" err="1"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altLang="ja-JP" sz="2000" b="1" i="1" dirty="0"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en-US" altLang="ja-JP" sz="2000" i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travaux</a:t>
            </a:r>
            <a:r>
              <a:rPr lang="en-US" altLang="ja-JP" sz="2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i="1" dirty="0" err="1" smtClean="0">
                <a:latin typeface="Arial" charset="0"/>
                <a:ea typeface="Arial" charset="0"/>
                <a:cs typeface="Arial" charset="0"/>
              </a:rPr>
              <a:t>vers</a:t>
            </a:r>
            <a:r>
              <a:rPr lang="en-US" altLang="ja-JP" sz="20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i="1" dirty="0" err="1">
                <a:latin typeface="Arial" charset="0"/>
                <a:ea typeface="Arial" charset="0"/>
                <a:cs typeface="Arial" charset="0"/>
              </a:rPr>
              <a:t>leur</a:t>
            </a:r>
            <a:r>
              <a:rPr lang="en-US" altLang="ja-JP" sz="2000" i="1" dirty="0">
                <a:latin typeface="Arial" charset="0"/>
                <a:ea typeface="Arial" charset="0"/>
                <a:cs typeface="Arial" charset="0"/>
              </a:rPr>
              <a:t> nouvelle destination. </a:t>
            </a:r>
          </a:p>
          <a:p>
            <a:pPr marL="0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      ‘</a:t>
            </a:r>
            <a:r>
              <a:rPr lang="is-IS" altLang="ja-JP" sz="20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to redirect </a:t>
            </a:r>
            <a:r>
              <a:rPr lang="en-US" altLang="ja-JP" sz="2000" b="1" dirty="0">
                <a:latin typeface="Arial" charset="0"/>
                <a:ea typeface="Arial" charset="0"/>
                <a:cs typeface="Arial" charset="0"/>
              </a:rPr>
              <a:t>the-</a:t>
            </a:r>
            <a:r>
              <a:rPr lang="en-US" altLang="ja-JP" sz="2000" b="1" dirty="0" err="1">
                <a:latin typeface="Arial" charset="0"/>
                <a:ea typeface="Arial" charset="0"/>
                <a:cs typeface="Arial" charset="0"/>
              </a:rPr>
              <a:t>sg</a:t>
            </a:r>
            <a:r>
              <a:rPr lang="en-US" altLang="ja-JP" sz="2000" b="1" dirty="0">
                <a:latin typeface="Arial" charset="0"/>
                <a:ea typeface="Arial" charset="0"/>
                <a:cs typeface="Arial" charset="0"/>
              </a:rPr>
              <a:t> or the-</a:t>
            </a:r>
            <a:r>
              <a:rPr lang="en-US" altLang="ja-JP" sz="2000" b="1" dirty="0" err="1">
                <a:latin typeface="Arial" charset="0"/>
                <a:ea typeface="Arial" charset="0"/>
                <a:cs typeface="Arial" charset="0"/>
              </a:rPr>
              <a:t>pl</a:t>
            </a:r>
            <a:r>
              <a:rPr lang="en-US" altLang="ja-JP" sz="2000" b="1" dirty="0">
                <a:latin typeface="Arial" charset="0"/>
                <a:ea typeface="Arial" charset="0"/>
                <a:cs typeface="Arial" charset="0"/>
              </a:rPr>
              <a:t> jobs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to their new destination.’</a:t>
            </a:r>
          </a:p>
          <a:p>
            <a:pPr mar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(Gilles Lemaitre, Backup exec pour Windows server: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sauvegarde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restau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is-IS" altLang="ja-JP" sz="2000" dirty="0">
                <a:latin typeface="Arial" charset="0"/>
                <a:ea typeface="Arial" charset="0"/>
                <a:cs typeface="Arial" charset="0"/>
              </a:rPr>
              <a:t>2007)</a:t>
            </a:r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  <a:p>
            <a:endParaRPr kumimoji="1" lang="ja-JP" altLang="en-US" sz="2000" dirty="0"/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48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5332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dirty="0" smtClean="0"/>
              <a:t>Conclusions</a:t>
            </a:r>
          </a:p>
        </p:txBody>
      </p:sp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84313"/>
            <a:ext cx="8278688" cy="44592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CA" altLang="ja-JP" sz="2000" dirty="0" err="1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CA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2000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CA" altLang="ja-JP" sz="2000" dirty="0">
                <a:latin typeface="Arial" charset="0"/>
                <a:ea typeface="Arial" charset="0"/>
                <a:cs typeface="Arial" charset="0"/>
              </a:rPr>
              <a:t> (RNR)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is often considered to impose stricter identity conditions than other ellipsis (syncretic forms)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Corpus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study confirms the existence of verbal mismatch in </a:t>
            </a:r>
            <a:r>
              <a:rPr lang="fr-CA" altLang="ja-JP" sz="2000" dirty="0" err="1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CA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2000" dirty="0" err="1" smtClean="0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CA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2000" dirty="0" smtClean="0">
                <a:latin typeface="Arial" charset="0"/>
                <a:ea typeface="Arial" charset="0"/>
                <a:cs typeface="Arial" charset="0"/>
              </a:rPr>
              <a:t>(RNR)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in English and French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Acceptability judgment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test and eye tracking experiment show that there is no systematic difference between match and mismatch and between syncretic and non syncretic verb in French peripheral ellipsis  and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that phonological syncretism does not have a special status. </a:t>
            </a:r>
            <a:endParaRPr lang="en-US" altLang="ja-JP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eripheral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ellipsis with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verbal mismatch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with or without syncretism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may thus integrated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into the grammar. </a:t>
            </a:r>
            <a:endParaRPr lang="en-US" altLang="ja-JP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Lexeme </a:t>
            </a:r>
            <a:r>
              <a:rPr kumimoji="1" lang="en-US" altLang="ja-JP" sz="2000" dirty="0"/>
              <a:t>identity plays an important </a:t>
            </a:r>
            <a:r>
              <a:rPr kumimoji="1" lang="en-US" altLang="ja-JP" sz="2000" dirty="0" smtClean="0"/>
              <a:t>role. </a:t>
            </a:r>
            <a:endParaRPr lang="en-US" altLang="ja-JP" sz="20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In case of conflict, the requirement of the second conjunct wins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altLang="ja-JP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0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ja-JP">
                <a:latin typeface="Arial" charset="0"/>
                <a:ea typeface="ＭＳ Ｐゴシック" charset="-128"/>
              </a:rPr>
              <a:t>Laboratoire de Linguistique Formelle</a:t>
            </a:r>
            <a:endParaRPr lang="fr-FR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49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8016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sz="3600" dirty="0" smtClean="0"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fr-CA" altLang="ja-JP" sz="3600" dirty="0" err="1" smtClean="0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CA" altLang="ja-JP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altLang="ja-JP" sz="3600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CA" altLang="ja-JP" sz="3600" dirty="0">
                <a:latin typeface="Arial" charset="0"/>
                <a:ea typeface="Arial" charset="0"/>
                <a:cs typeface="Arial" charset="0"/>
              </a:rPr>
              <a:t> and mismatch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84784"/>
            <a:ext cx="7918648" cy="4896544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Usually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called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Right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node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raising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(RNR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457200" lvl="1" indent="0">
              <a:buNone/>
              <a:defRPr/>
            </a:pP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4) John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likes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bananas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but Mary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dislikes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bananas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Can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occur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outside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coordination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457200" lvl="1" indent="0">
              <a:buNone/>
            </a:pP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5) </a:t>
            </a: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The police </a:t>
            </a:r>
            <a:r>
              <a:rPr lang="fr-FR" altLang="ja-JP" sz="2000" dirty="0" err="1" smtClean="0">
                <a:latin typeface="Arial" charset="0"/>
                <a:ea typeface="Arial" charset="0"/>
                <a:cs typeface="Arial" charset="0"/>
              </a:rPr>
              <a:t>said</a:t>
            </a: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strike="sngStrike" dirty="0" err="1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that’s</a:t>
            </a:r>
            <a:r>
              <a:rPr lang="fr-FR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fine</a:t>
            </a: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, all the people </a:t>
            </a:r>
            <a:r>
              <a:rPr lang="fr-FR" altLang="ja-JP" sz="2000" dirty="0" err="1" smtClean="0">
                <a:latin typeface="Arial" charset="0"/>
                <a:ea typeface="Arial" charset="0"/>
                <a:cs typeface="Arial" charset="0"/>
              </a:rPr>
              <a:t>said</a:t>
            </a: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FR" altLang="ja-JP" sz="2000" dirty="0" err="1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that’s</a:t>
            </a:r>
            <a:r>
              <a:rPr lang="fr-FR" altLang="ja-JP" sz="2000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fine</a:t>
            </a: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457200" lvl="1" indent="0">
              <a:buNone/>
            </a:pP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altLang="ja-JP" sz="2000" dirty="0" err="1" smtClean="0">
                <a:latin typeface="Arial" charset="0"/>
                <a:ea typeface="Arial" charset="0"/>
                <a:cs typeface="Arial" charset="0"/>
              </a:rPr>
              <a:t>Bilbiie</a:t>
            </a: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 2013 swbd-104656)</a:t>
            </a:r>
          </a:p>
          <a:p>
            <a:pPr>
              <a:buFont typeface="Arial" charset="0"/>
              <a:buChar char="•"/>
            </a:pP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Can </a:t>
            </a:r>
            <a:r>
              <a:rPr lang="fr-FR" altLang="ja-JP" sz="2400" dirty="0" err="1" smtClean="0">
                <a:latin typeface="Arial" charset="0"/>
                <a:ea typeface="Arial" charset="0"/>
                <a:cs typeface="Arial" charset="0"/>
              </a:rPr>
              <a:t>apply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 to non maximal </a:t>
            </a:r>
            <a:r>
              <a:rPr lang="fr-FR" altLang="ja-JP" sz="2400" dirty="0" err="1" smtClean="0">
                <a:latin typeface="Arial" charset="0"/>
                <a:ea typeface="Arial" charset="0"/>
                <a:cs typeface="Arial" charset="0"/>
              </a:rPr>
              <a:t>constituents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457200" lvl="1" indent="0">
              <a:buNone/>
            </a:pP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6) It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sweet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dog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and an intelligent </a:t>
            </a:r>
            <a:r>
              <a:rPr lang="fr-FR" altLang="ja-JP" sz="20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dog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(SWB corpus)</a:t>
            </a:r>
          </a:p>
          <a:p>
            <a:pPr>
              <a:buFont typeface="Arial" charset="0"/>
              <a:buChar char="•"/>
            </a:pP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Can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apply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wordparts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Chaves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2008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):</a:t>
            </a:r>
          </a:p>
          <a:p>
            <a:pPr marL="457200" lvl="1" indent="0">
              <a:buNone/>
            </a:pP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7)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These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events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took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place in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pre-</a:t>
            </a:r>
            <a:r>
              <a:rPr lang="fr-FR" altLang="ja-JP" sz="2000" strike="sngStrike" dirty="0" err="1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war</a:t>
            </a:r>
            <a:r>
              <a:rPr lang="fr-FR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Germany 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or in post-</a:t>
            </a:r>
            <a:r>
              <a:rPr lang="fr-FR" altLang="ja-JP" sz="2000" dirty="0" err="1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war</a:t>
            </a:r>
            <a:r>
              <a:rPr lang="fr-FR" altLang="ja-JP" sz="20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Germany 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? </a:t>
            </a:r>
            <a:endParaRPr lang="fr-FR" altLang="ja-JP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5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1880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dirty="0">
                <a:latin typeface="Arial" charset="0"/>
                <a:ea typeface="Arial" charset="0"/>
                <a:cs typeface="Arial" charset="0"/>
              </a:rPr>
              <a:t>Mismatch in Peripheral ellipsis ?</a:t>
            </a:r>
            <a:endParaRPr lang="fr-FR" sz="4000" dirty="0">
              <a:latin typeface="Calibri" charset="0"/>
            </a:endParaRP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Stricter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identity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than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usually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required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(Beaver &amp; </a:t>
            </a: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Sag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2004, </a:t>
            </a: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Chaves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2014…)</a:t>
            </a:r>
          </a:p>
          <a:p>
            <a:pPr>
              <a:buFont typeface="Arial" charset="0"/>
              <a:buChar char="•"/>
              <a:defRPr/>
            </a:pPr>
            <a:endParaRPr lang="fr-FR" altLang="ja-JP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(8)*I </a:t>
            </a: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like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strike="sngStrike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playing</a:t>
            </a:r>
            <a:r>
              <a:rPr lang="fr-FR" altLang="ja-JP" sz="28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strike="sngStrike" dirty="0" err="1">
                <a:latin typeface="Arial" charset="0"/>
                <a:ea typeface="Arial" charset="0"/>
                <a:cs typeface="Arial" charset="0"/>
              </a:rPr>
              <a:t>guitar</a:t>
            </a:r>
            <a:r>
              <a:rPr lang="fr-FR" altLang="ja-JP" sz="28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and I </a:t>
            </a:r>
            <a:r>
              <a:rPr lang="fr-FR" altLang="ja-JP" sz="2800" dirty="0" err="1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dirty="0" err="1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play</a:t>
            </a:r>
            <a:r>
              <a:rPr lang="fr-FR" altLang="ja-JP" sz="28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dirty="0" err="1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guitar</a:t>
            </a:r>
            <a:r>
              <a:rPr lang="fr-FR" altLang="ja-JP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fr-FR" altLang="ja-JP" sz="2800" dirty="0">
                <a:latin typeface="Arial" charset="0"/>
                <a:ea typeface="Arial" charset="0"/>
                <a:cs typeface="Arial" charset="0"/>
              </a:rPr>
              <a:t>(9) *</a:t>
            </a:r>
            <a:r>
              <a:rPr lang="fr-FR" altLang="ja-JP" sz="2800" i="1" dirty="0">
                <a:latin typeface="Arial" charset="0"/>
                <a:ea typeface="Arial" charset="0"/>
                <a:cs typeface="Arial" charset="0"/>
              </a:rPr>
              <a:t>Paul </a:t>
            </a:r>
            <a:r>
              <a:rPr lang="fr-FR" altLang="ja-JP" sz="2800" i="1" dirty="0" err="1">
                <a:latin typeface="Arial" charset="0"/>
                <a:ea typeface="Arial" charset="0"/>
                <a:cs typeface="Arial" charset="0"/>
              </a:rPr>
              <a:t>saved</a:t>
            </a:r>
            <a:r>
              <a:rPr lang="fr-FR" altLang="ja-JP" sz="2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i="1" strike="sngStrike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himself</a:t>
            </a:r>
            <a:r>
              <a:rPr lang="fr-FR" altLang="ja-JP" sz="2800" i="1" dirty="0">
                <a:latin typeface="Arial" charset="0"/>
                <a:ea typeface="Arial" charset="0"/>
                <a:cs typeface="Arial" charset="0"/>
              </a:rPr>
              <a:t>, but Mary </a:t>
            </a:r>
            <a:r>
              <a:rPr lang="fr-FR" altLang="ja-JP" sz="2800" i="1" dirty="0" err="1">
                <a:latin typeface="Arial" charset="0"/>
                <a:ea typeface="Arial" charset="0"/>
                <a:cs typeface="Arial" charset="0"/>
              </a:rPr>
              <a:t>didn’t</a:t>
            </a:r>
            <a:r>
              <a:rPr lang="fr-FR" altLang="ja-JP" sz="2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i="1" dirty="0" err="1">
                <a:latin typeface="Arial" charset="0"/>
                <a:ea typeface="Arial" charset="0"/>
                <a:cs typeface="Arial" charset="0"/>
              </a:rPr>
              <a:t>save</a:t>
            </a:r>
            <a:r>
              <a:rPr lang="fr-FR" altLang="ja-JP" sz="28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800" i="1" dirty="0" err="1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herself</a:t>
            </a:r>
            <a:r>
              <a:rPr lang="fr-FR" altLang="ja-JP" sz="2800" i="1" dirty="0">
                <a:latin typeface="Arial" charset="0"/>
                <a:ea typeface="Arial" charset="0"/>
                <a:cs typeface="Arial" charset="0"/>
              </a:rPr>
              <a:t>.</a:t>
            </a:r>
            <a:endParaRPr lang="ja-JP" altLang="en-US" sz="2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6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38846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7990656" cy="990600"/>
          </a:xfrm>
        </p:spPr>
        <p:txBody>
          <a:bodyPr/>
          <a:lstStyle/>
          <a:p>
            <a:pPr eaLnBrk="1" hangingPunct="1"/>
            <a:r>
              <a:rPr lang="fr-FR" altLang="ja-JP" sz="4000" dirty="0" err="1">
                <a:latin typeface="Arial" charset="0"/>
                <a:ea typeface="Arial" charset="0"/>
                <a:cs typeface="Arial" charset="0"/>
              </a:rPr>
              <a:t>Peripheral</a:t>
            </a:r>
            <a:r>
              <a:rPr lang="fr-FR" altLang="ja-JP" sz="4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4000" dirty="0" err="1">
                <a:latin typeface="Arial" charset="0"/>
                <a:ea typeface="Arial" charset="0"/>
                <a:cs typeface="Arial" charset="0"/>
              </a:rPr>
              <a:t>ellipsis</a:t>
            </a:r>
            <a:r>
              <a:rPr lang="fr-FR" altLang="ja-JP" sz="40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r-FR" altLang="ja-JP" sz="4000" dirty="0" err="1">
                <a:latin typeface="Arial" charset="0"/>
                <a:ea typeface="Arial" charset="0"/>
                <a:cs typeface="Arial" charset="0"/>
              </a:rPr>
              <a:t>syncretism</a:t>
            </a:r>
            <a:endParaRPr lang="fr-FR" sz="4000" dirty="0">
              <a:latin typeface="Calibri" charset="0"/>
            </a:endParaRP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685800" y="1484784"/>
            <a:ext cx="8278688" cy="4458816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Mismatch in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factorable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coordination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like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Right-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Node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Raising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said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require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syncretic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forms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phonological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identity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Zaenen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en-US" altLang="ja-JP" sz="2000" dirty="0" err="1">
                <a:latin typeface="Arial" charset="0"/>
                <a:ea typeface="Arial" charset="0"/>
                <a:cs typeface="Arial" charset="0"/>
              </a:rPr>
              <a:t>Karttunen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1984, </a:t>
            </a:r>
            <a:r>
              <a:rPr lang="fr-FR" altLang="ja-JP" sz="2000" dirty="0" err="1">
                <a:latin typeface="Arial" charset="0"/>
                <a:ea typeface="Arial" charset="0"/>
                <a:cs typeface="Arial" charset="0"/>
              </a:rPr>
              <a:t>Pullum</a:t>
            </a:r>
            <a:r>
              <a:rPr lang="fr-FR" altLang="ja-JP" sz="2000" dirty="0">
                <a:latin typeface="Arial" charset="0"/>
                <a:ea typeface="Arial" charset="0"/>
                <a:cs typeface="Arial" charset="0"/>
              </a:rPr>
              <a:t> &amp; Zwicky 1986</a:t>
            </a:r>
            <a:r>
              <a:rPr lang="fr-FR" altLang="ja-JP" sz="2000" dirty="0" smtClean="0">
                <a:latin typeface="Arial" charset="0"/>
                <a:ea typeface="Arial" charset="0"/>
                <a:cs typeface="Arial" charset="0"/>
              </a:rPr>
              <a:t>…)</a:t>
            </a:r>
          </a:p>
          <a:p>
            <a:pPr>
              <a:buFont typeface="Arial" charset="0"/>
              <a:buChar char="•"/>
              <a:defRPr/>
            </a:pPr>
            <a:endParaRPr lang="en-US" altLang="ja-JP" sz="2000" dirty="0"/>
          </a:p>
          <a:p>
            <a:pPr marL="0" lvl="0" indent="0">
              <a:buNone/>
            </a:pP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10) a. *Either they or I </a:t>
            </a:r>
            <a:r>
              <a:rPr lang="en-US" altLang="ja-JP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are/am/is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going to have to go.</a:t>
            </a:r>
            <a:endParaRPr lang="ja-JP" altLang="ja-JP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        b. Either they or you </a:t>
            </a:r>
            <a:r>
              <a:rPr lang="fr-FR" altLang="ja-JP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fr-FR" altLang="ja-JP" sz="24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going to have to go</a:t>
            </a:r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fr-FR" altLang="ja-JP" sz="2400" dirty="0">
              <a:solidFill>
                <a:srgbClr val="3366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(11) a. I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certainly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set the record straight</a:t>
            </a:r>
            <a:r>
              <a:rPr lang="fr-FR" altLang="ja-JP" sz="24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fr-FR" altLang="ja-JP" sz="24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         </a:t>
            </a:r>
            <a:r>
              <a:rPr lang="fr-FR" altLang="ja-JP" sz="2400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already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have </a:t>
            </a:r>
            <a:r>
              <a:rPr lang="fr-FR" altLang="ja-JP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set the record straight</a:t>
            </a:r>
          </a:p>
          <a:p>
            <a:pPr marL="0" indent="0">
              <a:buFontTx/>
              <a:buNone/>
              <a:defRPr/>
            </a:pP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        b.*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I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certainly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strike="sngStrike" dirty="0" err="1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clarify</a:t>
            </a:r>
            <a:r>
              <a:rPr lang="fr-FR" altLang="ja-JP" sz="24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the situation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, </a:t>
            </a:r>
            <a:endParaRPr lang="fr-FR" altLang="ja-JP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          and </a:t>
            </a:r>
            <a:r>
              <a:rPr lang="fr-FR" altLang="ja-JP" sz="2400" dirty="0" err="1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err="1" smtClean="0">
                <a:latin typeface="Arial" charset="0"/>
                <a:ea typeface="Arial" charset="0"/>
                <a:cs typeface="Arial" charset="0"/>
              </a:rPr>
              <a:t>already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have </a:t>
            </a:r>
            <a:r>
              <a:rPr lang="fr-FR" altLang="ja-JP" sz="24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clarify</a:t>
            </a:r>
            <a:r>
              <a:rPr lang="fr-FR" altLang="ja-JP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fr-FR" altLang="ja-JP" sz="24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clarified</a:t>
            </a:r>
            <a:r>
              <a:rPr lang="fr-FR" altLang="ja-JP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ja-JP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situation</a:t>
            </a: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fr-FR" altLang="ja-JP" sz="2400" dirty="0">
                <a:latin typeface="Arial" charset="0"/>
                <a:ea typeface="Arial" charset="0"/>
                <a:cs typeface="Arial" charset="0"/>
              </a:rPr>
              <a:t>        </a:t>
            </a:r>
            <a:endParaRPr lang="fr-FR" altLang="ja-JP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7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20763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dirty="0">
                <a:latin typeface="Arial" charset="0"/>
                <a:ea typeface="Arial" charset="0"/>
                <a:cs typeface="Arial" charset="0"/>
              </a:rPr>
              <a:t>3.1 Corpus </a:t>
            </a:r>
            <a:r>
              <a:rPr lang="fr-CA" altLang="ja-JP" dirty="0" err="1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fr-CA" altLang="ja-JP" dirty="0">
                <a:latin typeface="Arial" charset="0"/>
                <a:ea typeface="Arial" charset="0"/>
                <a:cs typeface="Arial" charset="0"/>
              </a:rPr>
              <a:t> (English)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434908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Many examples of verb mismatch on the web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Char char="•"/>
            </a:pPr>
            <a:endParaRPr lang="en-US" altLang="ja-JP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altLang="ja-JP" sz="2000" u="sng" dirty="0">
                <a:latin typeface="Arial" charset="0"/>
                <a:ea typeface="Arial" charset="0"/>
                <a:cs typeface="Arial" charset="0"/>
              </a:rPr>
              <a:t>Syncretic Verbal mismatch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(past participle and infinitive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altLang="ja-JP" sz="16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lang="fr-FR" altLang="ja-JP" sz="2000" dirty="0" smtClean="0"/>
              <a:t>(12) </a:t>
            </a:r>
            <a:r>
              <a:rPr lang="fr-FR" altLang="ja-JP" sz="2000" dirty="0"/>
              <a:t>I encourage </a:t>
            </a:r>
            <a:r>
              <a:rPr lang="fr-FR" altLang="ja-JP" sz="2000" dirty="0" err="1"/>
              <a:t>anyone</a:t>
            </a:r>
            <a:r>
              <a:rPr lang="fr-FR" altLang="ja-JP" sz="2000" dirty="0"/>
              <a:t> </a:t>
            </a:r>
            <a:r>
              <a:rPr lang="fr-FR" altLang="ja-JP" sz="2000" i="1" dirty="0" err="1"/>
              <a:t>who</a:t>
            </a:r>
            <a:r>
              <a:rPr lang="fr-FR" altLang="ja-JP" sz="2000" i="1" dirty="0"/>
              <a:t> has </a:t>
            </a:r>
            <a:r>
              <a:rPr lang="fr-FR" altLang="ja-JP" sz="2000" i="1" strike="sngStrike" dirty="0">
                <a:solidFill>
                  <a:srgbClr val="3366FF"/>
                </a:solidFill>
              </a:rPr>
              <a:t>come</a:t>
            </a:r>
            <a:r>
              <a:rPr lang="fr-FR" altLang="ja-JP" sz="2000" strike="sngStrike" dirty="0">
                <a:solidFill>
                  <a:srgbClr val="3366FF"/>
                </a:solidFill>
              </a:rPr>
              <a:t> </a:t>
            </a:r>
            <a:r>
              <a:rPr lang="fr-FR" altLang="ja-JP" sz="2000" strike="sngStrike" dirty="0" err="1">
                <a:solidFill>
                  <a:srgbClr val="3366FF"/>
                </a:solidFill>
              </a:rPr>
              <a:t>across</a:t>
            </a:r>
            <a:r>
              <a:rPr lang="fr-FR" altLang="ja-JP" sz="2000" strike="sngStrike" dirty="0">
                <a:solidFill>
                  <a:srgbClr val="3366FF"/>
                </a:solidFill>
              </a:rPr>
              <a:t> </a:t>
            </a:r>
            <a:r>
              <a:rPr lang="fr-FR" altLang="ja-JP" sz="2000" strike="sngStrike" dirty="0" err="1">
                <a:solidFill>
                  <a:srgbClr val="3366FF"/>
                </a:solidFill>
              </a:rPr>
              <a:t>my</a:t>
            </a:r>
            <a:r>
              <a:rPr lang="fr-FR" altLang="ja-JP" sz="2000" strike="sngStrike" dirty="0">
                <a:solidFill>
                  <a:srgbClr val="3366FF"/>
                </a:solidFill>
              </a:rPr>
              <a:t> </a:t>
            </a:r>
            <a:r>
              <a:rPr lang="fr-FR" altLang="ja-JP" sz="2000" strike="sngStrike" dirty="0" err="1">
                <a:solidFill>
                  <a:srgbClr val="3366FF"/>
                </a:solidFill>
              </a:rPr>
              <a:t>presence</a:t>
            </a:r>
            <a:r>
              <a:rPr lang="fr-FR" altLang="ja-JP" sz="2000" strike="sngStrike" dirty="0">
                <a:solidFill>
                  <a:srgbClr val="3366FF"/>
                </a:solidFill>
              </a:rPr>
              <a:t> </a:t>
            </a:r>
            <a:r>
              <a:rPr lang="fr-FR" altLang="ja-JP" sz="2000" i="1" dirty="0"/>
              <a:t>or </a:t>
            </a:r>
            <a:r>
              <a:rPr lang="fr-FR" altLang="ja-JP" sz="2000" i="1" dirty="0" err="1"/>
              <a:t>who</a:t>
            </a:r>
            <a:r>
              <a:rPr lang="fr-FR" altLang="ja-JP" sz="2000" i="1" dirty="0"/>
              <a:t> </a:t>
            </a:r>
            <a:r>
              <a:rPr lang="fr-FR" altLang="ja-JP" sz="2000" i="1" dirty="0" err="1"/>
              <a:t>will</a:t>
            </a:r>
            <a:r>
              <a:rPr lang="fr-FR" altLang="ja-JP" sz="2000" i="1" dirty="0"/>
              <a:t> </a:t>
            </a:r>
            <a:r>
              <a:rPr lang="fr-FR" altLang="ja-JP" sz="2000" i="1" dirty="0">
                <a:solidFill>
                  <a:srgbClr val="FF0000"/>
                </a:solidFill>
              </a:rPr>
              <a:t>come</a:t>
            </a:r>
            <a:r>
              <a:rPr lang="fr-FR" altLang="ja-JP" sz="2000" dirty="0"/>
              <a:t> </a:t>
            </a:r>
            <a:r>
              <a:rPr lang="fr-FR" altLang="ja-JP" sz="2000" dirty="0" err="1">
                <a:solidFill>
                  <a:srgbClr val="FF0000"/>
                </a:solidFill>
              </a:rPr>
              <a:t>across</a:t>
            </a:r>
            <a:r>
              <a:rPr lang="fr-FR" altLang="ja-JP" sz="2000" dirty="0">
                <a:solidFill>
                  <a:srgbClr val="FF0000"/>
                </a:solidFill>
              </a:rPr>
              <a:t> </a:t>
            </a:r>
            <a:r>
              <a:rPr lang="fr-FR" altLang="ja-JP" sz="2000" dirty="0" err="1">
                <a:solidFill>
                  <a:srgbClr val="FF0000"/>
                </a:solidFill>
              </a:rPr>
              <a:t>my</a:t>
            </a:r>
            <a:r>
              <a:rPr lang="fr-FR" altLang="ja-JP" sz="2000" dirty="0">
                <a:solidFill>
                  <a:srgbClr val="FF0000"/>
                </a:solidFill>
              </a:rPr>
              <a:t> </a:t>
            </a:r>
            <a:r>
              <a:rPr lang="fr-FR" altLang="ja-JP" sz="2000" dirty="0" err="1">
                <a:solidFill>
                  <a:srgbClr val="FF0000"/>
                </a:solidFill>
              </a:rPr>
              <a:t>presence</a:t>
            </a:r>
            <a:r>
              <a:rPr lang="fr-FR" altLang="ja-JP" sz="2000" dirty="0">
                <a:solidFill>
                  <a:srgbClr val="FF0000"/>
                </a:solidFill>
              </a:rPr>
              <a:t> </a:t>
            </a:r>
            <a:r>
              <a:rPr lang="fr-FR" altLang="ja-JP" sz="2000" dirty="0"/>
              <a:t>to </a:t>
            </a:r>
            <a:r>
              <a:rPr lang="fr-FR" altLang="ja-JP" sz="2000" dirty="0" err="1"/>
              <a:t>never</a:t>
            </a:r>
            <a:r>
              <a:rPr lang="fr-FR" altLang="ja-JP" sz="2000" dirty="0"/>
              <a:t> </a:t>
            </a:r>
            <a:r>
              <a:rPr lang="fr-FR" altLang="ja-JP" sz="2000" dirty="0" err="1"/>
              <a:t>limit</a:t>
            </a:r>
            <a:r>
              <a:rPr lang="fr-FR" altLang="ja-JP" sz="2000" dirty="0"/>
              <a:t> </a:t>
            </a:r>
            <a:r>
              <a:rPr lang="fr-FR" altLang="ja-JP" sz="2000" dirty="0" err="1"/>
              <a:t>yourself</a:t>
            </a:r>
            <a:r>
              <a:rPr lang="fr-FR" altLang="ja-JP" sz="2000" dirty="0" smtClean="0"/>
              <a:t>. </a:t>
            </a:r>
            <a:r>
              <a:rPr lang="fr-FR" altLang="ja-JP" sz="1400" dirty="0" smtClean="0"/>
              <a:t>(</a:t>
            </a:r>
            <a:r>
              <a:rPr lang="fr-FR" altLang="ja-JP" sz="1400" i="1" dirty="0">
                <a:hlinkClick r:id="rId2"/>
              </a:rPr>
              <a:t>thecashlayproject.com/post/4690385610</a:t>
            </a:r>
            <a:r>
              <a:rPr lang="fr-FR" altLang="ja-JP" sz="1400" dirty="0" smtClean="0"/>
              <a:t>)</a:t>
            </a:r>
            <a:endParaRPr lang="fr-FR" altLang="ja-JP" sz="1800" dirty="0" smtClean="0"/>
          </a:p>
          <a:p>
            <a:pPr marL="457200" lvl="1" indent="0">
              <a:buNone/>
            </a:pPr>
            <a:endParaRPr lang="en-US" altLang="ja-JP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altLang="ja-JP" sz="2000" u="sng" dirty="0">
                <a:latin typeface="Arial" charset="0"/>
                <a:ea typeface="Arial" charset="0"/>
                <a:cs typeface="Arial" charset="0"/>
              </a:rPr>
              <a:t>Non syncretic Verbal mismatch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(past participle and infinitive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altLang="ja-JP" sz="1600" dirty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(13)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Her publicist Max Clifford said: "I think she's going to be remembered as a young girl who has </a:t>
            </a:r>
            <a:r>
              <a:rPr lang="en-US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saved an awful lot of lives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, and who will,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save an awful lot of lives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altLang="ja-JP" sz="1600" u="sng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1600" u="sng" dirty="0" err="1">
                <a:latin typeface="Arial" charset="0"/>
                <a:ea typeface="Arial" charset="0"/>
                <a:cs typeface="Arial" charset="0"/>
              </a:rPr>
              <a:t>news.bbc.co.uk</a:t>
            </a:r>
            <a:r>
              <a:rPr lang="en-US" altLang="ja-JP" sz="1600" u="sng" dirty="0">
                <a:latin typeface="Arial" charset="0"/>
                <a:ea typeface="Arial" charset="0"/>
                <a:cs typeface="Arial" charset="0"/>
              </a:rPr>
              <a:t>/2/hi/entertainment</a:t>
            </a:r>
            <a:r>
              <a:rPr lang="en-US" altLang="ja-JP" sz="1600" u="sng" dirty="0" smtClean="0">
                <a:latin typeface="Arial" charset="0"/>
                <a:ea typeface="Arial" charset="0"/>
                <a:cs typeface="Arial" charset="0"/>
              </a:rPr>
              <a:t>/)</a:t>
            </a:r>
            <a:endParaRPr lang="en-US" altLang="ja-JP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8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10151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dirty="0">
                <a:latin typeface="Arial" charset="0"/>
                <a:ea typeface="Arial" charset="0"/>
                <a:cs typeface="Arial" charset="0"/>
              </a:rPr>
              <a:t>3.1 Corpus </a:t>
            </a:r>
            <a:r>
              <a:rPr lang="fr-CA" altLang="ja-JP" dirty="0" err="1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fr-CA" altLang="ja-JP" dirty="0">
                <a:latin typeface="Arial" charset="0"/>
                <a:ea typeface="Arial" charset="0"/>
                <a:cs typeface="Arial" charset="0"/>
              </a:rPr>
              <a:t> (English)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434908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Corpus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study (looking for coordinated relative clauses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buFont typeface="Arial" charset="0"/>
              <a:buChar char="•"/>
            </a:pPr>
            <a:endParaRPr lang="en-US" altLang="ja-JP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ja-JP" sz="2000" u="sng" dirty="0">
                <a:latin typeface="Arial" charset="0"/>
                <a:ea typeface="Arial" charset="0"/>
                <a:cs typeface="Arial" charset="0"/>
              </a:rPr>
              <a:t>3 examples in the COCA (Corpus of Contemporary American </a:t>
            </a:r>
            <a:r>
              <a:rPr lang="en-US" altLang="ja-JP" sz="2000" u="sng" dirty="0" smtClean="0">
                <a:latin typeface="Arial" charset="0"/>
                <a:ea typeface="Arial" charset="0"/>
                <a:cs typeface="Arial" charset="0"/>
              </a:rPr>
              <a:t>English, 520 million words) 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(all non syncretic</a:t>
            </a:r>
            <a:r>
              <a:rPr lang="en-US" altLang="ja-JP" sz="2000" i="1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endParaRPr lang="en-US" altLang="ja-JP" sz="2000" i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14)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The two teachers who have </a:t>
            </a:r>
            <a:r>
              <a:rPr lang="en-US" altLang="ja-JP" sz="2000" strike="sngStrike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encouraged me the most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and who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continue to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encourage me the most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to follow my heart for photography</a:t>
            </a:r>
          </a:p>
          <a:p>
            <a:pPr marL="0" indent="0">
              <a:buNone/>
            </a:pP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are Mr. Thomas Collins and Mr. Andrew Shapiro. </a:t>
            </a:r>
            <a:endParaRPr lang="en-US" altLang="ja-JP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PSA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Youth Showcase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2008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endParaRPr kumimoji="1" lang="en-US" altLang="ja-JP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Laboratoire de Linguistique Formelle</a:t>
            </a:r>
            <a:endParaRPr lang="fr-FR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A527-9128-4804-9AF3-6FF07E146199}" type="slidenum">
              <a:rPr lang="fr-FR" altLang="ja-JP" smtClean="0"/>
              <a:pPr>
                <a:defRPr/>
              </a:pPr>
              <a:t>9</a:t>
            </a:fld>
            <a:endParaRPr lang="fr-FR" altLang="ja-JP" sz="1400"/>
          </a:p>
        </p:txBody>
      </p:sp>
    </p:spTree>
    <p:extLst>
      <p:ext uri="{BB962C8B-B14F-4D97-AF65-F5344CB8AC3E}">
        <p14:creationId xmlns:p14="http://schemas.microsoft.com/office/powerpoint/2010/main" val="6783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LF-aeres2">
  <a:themeElements>
    <a:clrScheme name="LLF-aeres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LF-aeres2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LF-aeres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F-aeres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F-aeres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F-aeres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F-aeres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F-aeres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F-aeres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F-aeres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F-aeres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F-aeres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F-aeres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F-aeres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HD:Users:clement:Documents:pro:labo:llf:admin:aeres:LLF-aeres2.pot</Template>
  <TotalTime>5433</TotalTime>
  <Words>3761</Words>
  <Application>Microsoft Macintosh PowerPoint</Application>
  <PresentationFormat>Présentation à l'écran (4:3)</PresentationFormat>
  <Paragraphs>457</Paragraphs>
  <Slides>49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6" baseType="lpstr">
      <vt:lpstr>Arial</vt:lpstr>
      <vt:lpstr>Calibri</vt:lpstr>
      <vt:lpstr>ＭＳ Ｐゴシック</vt:lpstr>
      <vt:lpstr>Times New Roman</vt:lpstr>
      <vt:lpstr>Wingdings</vt:lpstr>
      <vt:lpstr>Yu Gothic</vt:lpstr>
      <vt:lpstr>LLF-aeres2</vt:lpstr>
      <vt:lpstr>  Verbal mismatch and phonological identity in Peripheral ellipsis</vt:lpstr>
      <vt:lpstr>PLAN</vt:lpstr>
      <vt:lpstr>1. Syntactic mismatch in Ellipsis</vt:lpstr>
      <vt:lpstr>Syntactic mismatch in ellipsis</vt:lpstr>
      <vt:lpstr>2. Peripheral ellipsis and mismatch</vt:lpstr>
      <vt:lpstr>Mismatch in Peripheral ellipsis ?</vt:lpstr>
      <vt:lpstr>Peripheral ellipsis and syncretism</vt:lpstr>
      <vt:lpstr>3.1 Corpus Study (English)</vt:lpstr>
      <vt:lpstr>3.1 Corpus Study (English)</vt:lpstr>
      <vt:lpstr>Corpus study in English  (English Web 2013 19 billion words)</vt:lpstr>
      <vt:lpstr>The examples cannot be VP ellipsis</vt:lpstr>
      <vt:lpstr>3.2 Corpus study (French)</vt:lpstr>
      <vt:lpstr>Corpus Study (frTenTen, 10 billion words)</vt:lpstr>
      <vt:lpstr>Corpus Study in frTenTen 2012</vt:lpstr>
      <vt:lpstr>Corpus Study in frTenTen 2012 </vt:lpstr>
      <vt:lpstr>The examples cannot be VP ellipsis</vt:lpstr>
      <vt:lpstr>Difference between English and French</vt:lpstr>
      <vt:lpstr>4. Acceptability judgment test</vt:lpstr>
      <vt:lpstr>Target items for syncretic verbal mismatch</vt:lpstr>
      <vt:lpstr>Target items for non syncretic verbal mismatch</vt:lpstr>
      <vt:lpstr>Control items</vt:lpstr>
      <vt:lpstr>Results</vt:lpstr>
      <vt:lpstr>Results</vt:lpstr>
      <vt:lpstr>5. Eye tracking experiment</vt:lpstr>
      <vt:lpstr>Target items for syncretic verbal mismatch</vt:lpstr>
      <vt:lpstr>Target items for non syncretic verbal mismatch</vt:lpstr>
      <vt:lpstr>First pass reading time</vt:lpstr>
      <vt:lpstr>First pass reading time</vt:lpstr>
      <vt:lpstr>First pass reading times</vt:lpstr>
      <vt:lpstr>First pass reading times</vt:lpstr>
      <vt:lpstr>Regression path duration („go past“)</vt:lpstr>
      <vt:lpstr>Regression path duration</vt:lpstr>
      <vt:lpstr>Regression path duration </vt:lpstr>
      <vt:lpstr>Regression path duration</vt:lpstr>
      <vt:lpstr>Total reading time</vt:lpstr>
      <vt:lpstr>Total reading time</vt:lpstr>
      <vt:lpstr>Total reading time</vt:lpstr>
      <vt:lpstr>Total reading time</vt:lpstr>
      <vt:lpstr>Results</vt:lpstr>
      <vt:lpstr>The status of peripheral ellipsis with mismatch</vt:lpstr>
      <vt:lpstr>Ungrammatical but repaired?</vt:lpstr>
      <vt:lpstr>Grammatical</vt:lpstr>
      <vt:lpstr>Summary</vt:lpstr>
      <vt:lpstr>6 Analysis</vt:lpstr>
      <vt:lpstr>Previous analyses of peripheral ellipsis</vt:lpstr>
      <vt:lpstr>Lexemic Identity </vt:lpstr>
      <vt:lpstr>Tense feature must be the same?</vt:lpstr>
      <vt:lpstr>Closest Conjunct Agreement and peripheral ellipsis</vt:lpstr>
      <vt:lpstr>Conclusions</vt:lpstr>
    </vt:vector>
  </TitlesOfParts>
  <Company>Clément Plancq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 grammaire du français</dc:title>
  <dc:creator>Clément Plancq</dc:creator>
  <cp:lastModifiedBy>Utilisateur de Microsoft Office</cp:lastModifiedBy>
  <cp:revision>428</cp:revision>
  <cp:lastPrinted>2015-07-06T16:15:22Z</cp:lastPrinted>
  <dcterms:created xsi:type="dcterms:W3CDTF">2007-12-20T11:47:22Z</dcterms:created>
  <dcterms:modified xsi:type="dcterms:W3CDTF">2017-07-29T13:09:13Z</dcterms:modified>
</cp:coreProperties>
</file>